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Catamaran"/>
      <p:regular r:id="rId48"/>
      <p:bold r:id="rId49"/>
    </p:embeddedFont>
    <p:embeddedFont>
      <p:font typeface="Fira Sans Extra Condensed Medium"/>
      <p:regular r:id="rId50"/>
      <p:bold r:id="rId51"/>
      <p:italic r:id="rId52"/>
      <p:boldItalic r:id="rId53"/>
    </p:embeddedFont>
    <p:embeddedFont>
      <p:font typeface="Livvic"/>
      <p:regular r:id="rId54"/>
      <p:bold r:id="rId55"/>
      <p:italic r:id="rId56"/>
      <p:boldItalic r:id="rId57"/>
    </p:embeddedFont>
    <p:embeddedFont>
      <p:font typeface="Catamaran Light"/>
      <p:regular r:id="rId58"/>
      <p:bold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rthur Armaing"/>
  <p:cmAuthor clrIdx="1" id="1" initials="" lastIdx="1" name="Melody Le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C4902C-8C60-4C6B-9D87-C8ADFB5DFCF9}">
  <a:tblStyle styleId="{92C4902C-8C60-4C6B-9D87-C8ADFB5DFC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Catamaran-regular.fntdata"/><Relationship Id="rId47" Type="http://schemas.openxmlformats.org/officeDocument/2006/relationships/slide" Target="slides/slide41.xml"/><Relationship Id="rId49" Type="http://schemas.openxmlformats.org/officeDocument/2006/relationships/font" Target="fonts/Catamaran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FiraSansExtraCondensedMedium-bold.fntdata"/><Relationship Id="rId50" Type="http://schemas.openxmlformats.org/officeDocument/2006/relationships/font" Target="fonts/FiraSansExtraCondensedMedium-regular.fntdata"/><Relationship Id="rId53" Type="http://schemas.openxmlformats.org/officeDocument/2006/relationships/font" Target="fonts/FiraSansExtraCondensedMedium-boldItalic.fntdata"/><Relationship Id="rId52" Type="http://schemas.openxmlformats.org/officeDocument/2006/relationships/font" Target="fonts/FiraSansExtraCondensedMedium-italic.fntdata"/><Relationship Id="rId11" Type="http://schemas.openxmlformats.org/officeDocument/2006/relationships/slide" Target="slides/slide5.xml"/><Relationship Id="rId55" Type="http://schemas.openxmlformats.org/officeDocument/2006/relationships/font" Target="fonts/Livvic-bold.fntdata"/><Relationship Id="rId10" Type="http://schemas.openxmlformats.org/officeDocument/2006/relationships/slide" Target="slides/slide4.xml"/><Relationship Id="rId54" Type="http://schemas.openxmlformats.org/officeDocument/2006/relationships/font" Target="fonts/Livvic-regular.fntdata"/><Relationship Id="rId13" Type="http://schemas.openxmlformats.org/officeDocument/2006/relationships/slide" Target="slides/slide7.xml"/><Relationship Id="rId57" Type="http://schemas.openxmlformats.org/officeDocument/2006/relationships/font" Target="fonts/Livvic-boldItalic.fntdata"/><Relationship Id="rId12" Type="http://schemas.openxmlformats.org/officeDocument/2006/relationships/slide" Target="slides/slide6.xml"/><Relationship Id="rId56" Type="http://schemas.openxmlformats.org/officeDocument/2006/relationships/font" Target="fonts/Livvic-italic.fntdata"/><Relationship Id="rId15" Type="http://schemas.openxmlformats.org/officeDocument/2006/relationships/slide" Target="slides/slide9.xml"/><Relationship Id="rId59" Type="http://schemas.openxmlformats.org/officeDocument/2006/relationships/font" Target="fonts/CatamaranLight-bold.fntdata"/><Relationship Id="rId14" Type="http://schemas.openxmlformats.org/officeDocument/2006/relationships/slide" Target="slides/slide8.xml"/><Relationship Id="rId58" Type="http://schemas.openxmlformats.org/officeDocument/2006/relationships/font" Target="fonts/CatamaranLight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23T14:59:22.762">
    <p:pos x="191" y="868"/>
    <p:text>ig thats one way to put it, literally saying the integral in words lol
ill j explain it orally</p:text>
  </p:cm>
  <p:cm authorId="1" idx="1" dt="2025-12-23T14:59:22.762">
    <p:pos x="191" y="868"/>
    <p:text>sounds good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a080508e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a080508e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b33d9222b3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b33d9222b3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b33d9222b3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b33d9222b3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b33d9222b3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b33d9222b3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e13d9a7e_0_7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3e13d9a7e_0_7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\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b12c501f03_1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b12c501f03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b33d9222b3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b33d9222b3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b33d9222b3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b33d9222b3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b12c501f03_1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b12c501f03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b12c501f03_1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b12c501f03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\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e13d9a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e13d9a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4043"/>
                </a:solidFill>
              </a:rPr>
              <a:t>For Builds: </a:t>
            </a:r>
            <a:r>
              <a:rPr lang="en" sz="1200">
                <a:solidFill>
                  <a:srgbClr val="3C4043"/>
                </a:solidFill>
              </a:rPr>
              <a:t>Replace</a:t>
            </a:r>
            <a:r>
              <a:rPr i="1" lang="en" sz="1200">
                <a:solidFill>
                  <a:srgbClr val="3C4043"/>
                </a:solidFill>
              </a:rPr>
              <a:t> difficult topics</a:t>
            </a:r>
            <a:r>
              <a:rPr lang="en" sz="1200">
                <a:solidFill>
                  <a:srgbClr val="3C4043"/>
                </a:solidFill>
              </a:rPr>
              <a:t> with </a:t>
            </a:r>
            <a:r>
              <a:rPr i="1" lang="en" sz="1200">
                <a:solidFill>
                  <a:srgbClr val="3C4043"/>
                </a:solidFill>
              </a:rPr>
              <a:t>physical principles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lang="en" sz="1200">
                <a:solidFill>
                  <a:srgbClr val="3C4043"/>
                </a:solidFill>
              </a:rPr>
              <a:t>involved</a:t>
            </a:r>
            <a:r>
              <a:rPr lang="en" sz="1200">
                <a:solidFill>
                  <a:srgbClr val="3C4043"/>
                </a:solidFill>
              </a:rPr>
              <a:t> in the build and replace </a:t>
            </a:r>
            <a:r>
              <a:rPr i="1" lang="en" sz="1200">
                <a:solidFill>
                  <a:srgbClr val="3C4043"/>
                </a:solidFill>
              </a:rPr>
              <a:t>common questions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lang="en" sz="1200">
                <a:solidFill>
                  <a:srgbClr val="3C4043"/>
                </a:solidFill>
              </a:rPr>
              <a:t>with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i="1" lang="en" sz="1200">
                <a:solidFill>
                  <a:srgbClr val="3C4043"/>
                </a:solidFill>
              </a:rPr>
              <a:t>common designs</a:t>
            </a:r>
            <a:endParaRPr i="1" sz="1200">
              <a:solidFill>
                <a:srgbClr val="3C4043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33d9222b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b33d9222b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b12c501f03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b12c501f03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b33d9222b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b33d9222b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b12c501f03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b12c501f03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b33d9222b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b33d9222b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b33d9222b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b33d9222b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b33d9222b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b33d9222b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b12c501f03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b12c501f03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b33d9222b3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b33d9222b3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b33d9222b3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b33d9222b3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522eb7919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522eb7919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Highlight key points from the rules sheet:</a:t>
            </a:r>
            <a:r>
              <a:rPr lang="en"/>
              <a:t> DESIGN LOGS that basically grant free points, most tested-on topics, point distribution so that competitors know what to prioritize, allowed notes and equipment,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</a:t>
            </a:r>
            <a:r>
              <a:rPr lang="en"/>
              <a:t>about how not a pure build, based on performance use of it. Most tested topics will most likely be kinematics and mechanical advantage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b12c501f03_1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b12c501f03_1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b33d9222b3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b33d9222b3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b33d9222b3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b33d9222b3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b33d9222b3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b33d9222b3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b33d9222b3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b33d9222b3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b33d9222b3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b33d9222b3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b33d9222b3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b33d9222b3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b35a93bbe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b35a93bbe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b33d9222b3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b33d9222b3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b12c501f03_1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b12c501f03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b12c501f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b12c501f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This section should focus on topics that are more math-based (harder to self-teach), concepts that come only usually up in college level courses, or concepts that you struggled with when you competed in this event</a:t>
            </a:r>
            <a:endParaRPr b="1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158d5a3ec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158d5a3ec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4043"/>
                </a:solidFill>
              </a:rPr>
              <a:t>Here, you can link or mention any online or book resources that helped you in this event when you were a competitor. Try to avoid general resources like scioly wiki, because they probably already are familiar with it.</a:t>
            </a:r>
            <a:endParaRPr b="1" sz="1200">
              <a:solidFill>
                <a:srgbClr val="3C4043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5465e7bc0b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5465e7bc0b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(replace picture with a picture from one of our tournaments)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12c501f03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b12c501f03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b33d9222b3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b33d9222b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e13d9a7e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e13d9a7e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This section should focus on topics that are more math-based (harder to self-teach), concepts that come only usually up in college level courses, or concepts that you struggled with when you competed in this event</a:t>
            </a: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a080508e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ea080508e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a080508e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ea080508e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35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CUSTOM_38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ctrTitle"/>
          </p:nvPr>
        </p:nvSpPr>
        <p:spPr>
          <a:xfrm>
            <a:off x="769725" y="1310050"/>
            <a:ext cx="343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5" name="Google Shape;65;p12"/>
          <p:cNvSpPr txBox="1"/>
          <p:nvPr>
            <p:ph hasCustomPrompt="1" idx="2" type="title"/>
          </p:nvPr>
        </p:nvSpPr>
        <p:spPr>
          <a:xfrm rot="5400000">
            <a:off x="7142178" y="3570226"/>
            <a:ext cx="1738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30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3"/>
          <p:cNvSpPr txBox="1"/>
          <p:nvPr>
            <p:ph idx="2" type="ctrTitle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0" name="Google Shape;70;p13"/>
          <p:cNvSpPr txBox="1"/>
          <p:nvPr>
            <p:ph idx="3" type="subTitle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3"/>
          <p:cNvSpPr txBox="1"/>
          <p:nvPr>
            <p:ph idx="4" type="ctrTitle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2" name="Google Shape;72;p13"/>
          <p:cNvSpPr txBox="1"/>
          <p:nvPr>
            <p:ph idx="5" type="subTitle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3"/>
          <p:cNvSpPr txBox="1"/>
          <p:nvPr>
            <p:ph idx="6" type="ctrTitle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4" name="Google Shape;74;p13"/>
          <p:cNvSpPr txBox="1"/>
          <p:nvPr>
            <p:ph idx="7" type="ctrTitle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" name="Google Shape;75;p13"/>
          <p:cNvSpPr txBox="1"/>
          <p:nvPr>
            <p:ph idx="8" type="subTitle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3"/>
          <p:cNvSpPr txBox="1"/>
          <p:nvPr>
            <p:ph idx="9" type="ctrTitle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3"/>
          <p:cNvSpPr txBox="1"/>
          <p:nvPr>
            <p:ph idx="13" type="subTitle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3"/>
          <p:cNvSpPr txBox="1"/>
          <p:nvPr>
            <p:ph idx="14" type="ctrTitle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" name="Google Shape;79;p13"/>
          <p:cNvSpPr txBox="1"/>
          <p:nvPr>
            <p:ph idx="15" type="subTitle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3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CUSTOM_2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5"/>
          <p:cNvSpPr txBox="1"/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15"/>
          <p:cNvSpPr txBox="1"/>
          <p:nvPr>
            <p:ph idx="3" type="ctrTitle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7" name="Google Shape;87;p15"/>
          <p:cNvSpPr txBox="1"/>
          <p:nvPr>
            <p:ph idx="4" type="ctrTitle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5">
  <p:cSld name="CUSTOM_3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2258125" y="3106325"/>
            <a:ext cx="3029100" cy="10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type="ctrTitle"/>
          </p:nvPr>
        </p:nvSpPr>
        <p:spPr>
          <a:xfrm rot="5400000">
            <a:off x="7241489" y="1041025"/>
            <a:ext cx="1702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3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subTitle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2" type="subTitle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5" name="Google Shape;95;p17"/>
          <p:cNvSpPr txBox="1"/>
          <p:nvPr>
            <p:ph idx="3" type="ctrTitle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17"/>
          <p:cNvSpPr txBox="1"/>
          <p:nvPr>
            <p:ph idx="4" type="subTitle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5" type="ctrTitle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p17"/>
          <p:cNvSpPr txBox="1"/>
          <p:nvPr>
            <p:ph idx="6"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34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2" type="ctrTitle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18"/>
          <p:cNvSpPr txBox="1"/>
          <p:nvPr>
            <p:ph idx="3" type="subTitle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4" type="ctrTitle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6">
  <p:cSld name="CUSTOM_11_1_2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25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3" type="ctrTitle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4" type="subTitle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5" type="title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6" type="ctrTitle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3"/>
          <p:cNvSpPr txBox="1"/>
          <p:nvPr>
            <p:ph idx="7" type="subTitle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8" type="title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9" type="ctrTitle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" name="Google Shape;22;p3"/>
          <p:cNvSpPr txBox="1"/>
          <p:nvPr>
            <p:ph idx="13" type="ctrTitle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3"/>
          <p:cNvSpPr txBox="1"/>
          <p:nvPr>
            <p:ph idx="14" type="subTitle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15" type="title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/>
          <p:nvPr>
            <p:ph idx="16" type="ctrTitle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6" name="Google Shape;26;p3"/>
          <p:cNvSpPr txBox="1"/>
          <p:nvPr>
            <p:ph idx="17" type="subTitle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18" type="title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25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642050" y="127755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21"/>
          <p:cNvSpPr txBox="1"/>
          <p:nvPr>
            <p:ph idx="2" type="subTitle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3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1">
  <p:cSld name="CUSTOM_27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5"/>
          <p:cNvSpPr txBox="1"/>
          <p:nvPr>
            <p:ph idx="2" type="ctrTitle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3" type="subTitle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5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6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5"/>
          <p:cNvSpPr txBox="1"/>
          <p:nvPr>
            <p:ph idx="7" type="ctrTitle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8" type="subTitle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27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subTitle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6"/>
          <p:cNvSpPr txBox="1"/>
          <p:nvPr>
            <p:ph idx="2" type="ctrTitle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subTitle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6"/>
          <p:cNvSpPr txBox="1"/>
          <p:nvPr>
            <p:ph idx="4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6"/>
          <p:cNvSpPr txBox="1"/>
          <p:nvPr>
            <p:ph idx="5" type="ctrTitle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6" type="subTitle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4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8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915175" y="3380775"/>
            <a:ext cx="39606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subTitle"/>
          </p:nvPr>
        </p:nvSpPr>
        <p:spPr>
          <a:xfrm>
            <a:off x="915175" y="4004575"/>
            <a:ext cx="18210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16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2117847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type="ctrTitle"/>
          </p:nvPr>
        </p:nvSpPr>
        <p:spPr>
          <a:xfrm rot="-5400000">
            <a:off x="-343101" y="1759150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4">
  <p:cSld name="CUSTOM_16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subTitle"/>
          </p:nvPr>
        </p:nvSpPr>
        <p:spPr>
          <a:xfrm flipH="1">
            <a:off x="4189625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type="ctrTitle"/>
          </p:nvPr>
        </p:nvSpPr>
        <p:spPr>
          <a:xfrm rot="5400000">
            <a:off x="6612409" y="1752564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13.png"/><Relationship Id="rId6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4.png"/><Relationship Id="rId6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30.png"/><Relationship Id="rId13" Type="http://schemas.openxmlformats.org/officeDocument/2006/relationships/image" Target="../media/image11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5" Type="http://schemas.openxmlformats.org/officeDocument/2006/relationships/image" Target="../media/image24.png"/><Relationship Id="rId14" Type="http://schemas.openxmlformats.org/officeDocument/2006/relationships/image" Target="../media/image14.png"/><Relationship Id="rId16" Type="http://schemas.openxmlformats.org/officeDocument/2006/relationships/image" Target="../media/image42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21.png"/><Relationship Id="rId8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image" Target="../media/image31.jp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7.png"/><Relationship Id="rId5" Type="http://schemas.openxmlformats.org/officeDocument/2006/relationships/image" Target="../media/image32.png"/><Relationship Id="rId6" Type="http://schemas.openxmlformats.org/officeDocument/2006/relationships/image" Target="../media/image43.png"/><Relationship Id="rId7" Type="http://schemas.openxmlformats.org/officeDocument/2006/relationships/image" Target="../media/image62.png"/><Relationship Id="rId8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53.png"/><Relationship Id="rId8" Type="http://schemas.openxmlformats.org/officeDocument/2006/relationships/image" Target="../media/image4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1.xml"/><Relationship Id="rId4" Type="http://schemas.openxmlformats.org/officeDocument/2006/relationships/image" Target="../media/image34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png"/><Relationship Id="rId4" Type="http://schemas.openxmlformats.org/officeDocument/2006/relationships/image" Target="../media/image4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1.png"/><Relationship Id="rId4" Type="http://schemas.openxmlformats.org/officeDocument/2006/relationships/image" Target="../media/image50.png"/><Relationship Id="rId5" Type="http://schemas.openxmlformats.org/officeDocument/2006/relationships/image" Target="../media/image45.png"/><Relationship Id="rId6" Type="http://schemas.openxmlformats.org/officeDocument/2006/relationships/image" Target="../media/image48.png"/><Relationship Id="rId7" Type="http://schemas.openxmlformats.org/officeDocument/2006/relationships/image" Target="../media/image4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1.png"/><Relationship Id="rId4" Type="http://schemas.openxmlformats.org/officeDocument/2006/relationships/image" Target="../media/image50.png"/><Relationship Id="rId5" Type="http://schemas.openxmlformats.org/officeDocument/2006/relationships/image" Target="../media/image45.png"/><Relationship Id="rId6" Type="http://schemas.openxmlformats.org/officeDocument/2006/relationships/image" Target="../media/image4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4.png"/><Relationship Id="rId4" Type="http://schemas.openxmlformats.org/officeDocument/2006/relationships/hyperlink" Target="https://www.smlease.com/entries/mechanical-design-basics/mechanical-advantage/" TargetMode="External"/><Relationship Id="rId5" Type="http://schemas.openxmlformats.org/officeDocument/2006/relationships/image" Target="../media/image5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hyperlink" Target="http://hyperphysics.phy-astr.gsu.edu/hbase/Mechanics/incline.html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6.png"/><Relationship Id="rId4" Type="http://schemas.openxmlformats.org/officeDocument/2006/relationships/image" Target="../media/image65.png"/><Relationship Id="rId5" Type="http://schemas.openxmlformats.org/officeDocument/2006/relationships/image" Target="../media/image67.png"/><Relationship Id="rId6" Type="http://schemas.openxmlformats.org/officeDocument/2006/relationships/image" Target="../media/image60.png"/><Relationship Id="rId7" Type="http://schemas.openxmlformats.org/officeDocument/2006/relationships/image" Target="../media/image6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30.png"/><Relationship Id="rId7" Type="http://schemas.openxmlformats.org/officeDocument/2006/relationships/image" Target="../media/image4.jp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0" l="13431" r="35979" t="0"/>
          <a:stretch/>
        </p:blipFill>
        <p:spPr>
          <a:xfrm>
            <a:off x="3940124" y="0"/>
            <a:ext cx="5203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 rot="5400000">
            <a:off x="1133550" y="414025"/>
            <a:ext cx="3358800" cy="4366800"/>
          </a:xfrm>
          <a:prstGeom prst="rect">
            <a:avLst/>
          </a:prstGeom>
          <a:solidFill>
            <a:schemeClr val="accent1">
              <a:alpha val="861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843075" y="3324525"/>
            <a:ext cx="32172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Georgia Tech Event Workshop Series 2025-26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22" name="Google Shape;122;p22"/>
          <p:cNvSpPr txBox="1"/>
          <p:nvPr>
            <p:ph type="ctrTitle"/>
          </p:nvPr>
        </p:nvSpPr>
        <p:spPr>
          <a:xfrm>
            <a:off x="762175" y="1451125"/>
            <a:ext cx="45924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Machines</a:t>
            </a:r>
            <a:endParaRPr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9200" y="185150"/>
            <a:ext cx="1782300" cy="17823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22"/>
          <p:cNvSpPr txBox="1"/>
          <p:nvPr>
            <p:ph type="ctrTitle"/>
          </p:nvPr>
        </p:nvSpPr>
        <p:spPr>
          <a:xfrm>
            <a:off x="843075" y="2557025"/>
            <a:ext cx="4592400" cy="58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FD67E"/>
                </a:solidFill>
              </a:rPr>
              <a:t>Division B/C</a:t>
            </a:r>
            <a:endParaRPr sz="2600">
              <a:solidFill>
                <a:srgbClr val="EFD67E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Friction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251200" y="1485700"/>
            <a:ext cx="8677200" cy="3401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Normal force: an inherent “invisible” force which allows for the system to work out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 problems, usually comes from hardness of a material or gravity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Ex: pushing down on a table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Friction is a non-conservative force → loss of efficiency in the system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E.g. think of dragging a wooden box on a rough surface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Friction opposes the direction of motion → makes it harder to move!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Friction is a multiple of this “Normal Force”: 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Can you figure out why?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 a simple object sitting on a surface, the normal force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descr="What is normal force? (article) | Khan ..." id="230" name="Google Shape;2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300" y="238650"/>
            <a:ext cx="1617450" cy="1017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iction Fun | American Physical Society" id="231" name="Google Shape;23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6550" y="2571011"/>
            <a:ext cx="1617450" cy="55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 title="Screenshot 2025-12-23 at 12.14.53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8825" y="3881172"/>
            <a:ext cx="937075" cy="36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 title="Screenshot 2025-12-23 at 12.29.07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6000" y="4289025"/>
            <a:ext cx="1495950" cy="59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2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Friction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240" name="Google Shape;240;p32" title="ChatGPT Image Dec 23, 2025, 12_19_37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676" y="1176548"/>
            <a:ext cx="6594225" cy="439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3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Static vs Kinetic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251200" y="1485700"/>
            <a:ext cx="8677200" cy="252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Static Friction is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occurring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when the object on which friction is being exerted is currently at rest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Kinetic Friction is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occurring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when the object on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which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friction is being exerted is currently moving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 coefficients of static friction and kinetic friction are different!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Harder when you start to move something than to keep moving it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Coeff. of static friction is always &gt;= coeff of kinetic friction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48" name="Google Shape;248;p33" title="Screenshot 2025-12-23 at 12.14.53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725" y="3797450"/>
            <a:ext cx="1400950" cy="5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 title="Screenshot 2025-12-23 at 12.30.0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573" y="3797450"/>
            <a:ext cx="2023050" cy="5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 title="Screenshot 2025-12-23 at 12.30.24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4516" y="3797450"/>
            <a:ext cx="1762059" cy="5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 title="Screenshot 2025-12-23 at 12.30.48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8167" y="3797450"/>
            <a:ext cx="2147784" cy="5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4"/>
          <p:cNvSpPr txBox="1"/>
          <p:nvPr>
            <p:ph idx="4294967295" type="ctrTitle"/>
          </p:nvPr>
        </p:nvSpPr>
        <p:spPr>
          <a:xfrm>
            <a:off x="237668" y="238650"/>
            <a:ext cx="58332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Recap of Kinematic Equations</a:t>
            </a:r>
            <a:endParaRPr sz="30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258" name="Google Shape;258;p34" title="Screenshot 2025-12-22 at 11.45.2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25" y="1902550"/>
            <a:ext cx="1843914" cy="3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 title="Screenshot 2025-12-22 at 11.46.0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75" y="2506111"/>
            <a:ext cx="1881417" cy="3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 title="Screenshot 2025-12-22 at 11.47.31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690" y="3138379"/>
            <a:ext cx="2239999" cy="3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 title="Screenshot 2025-12-22 at 11.48.13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700" y="3741925"/>
            <a:ext cx="2255713" cy="3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 title="Screenshot 2025-12-23 at 12.00.12 A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1977" y="2670088"/>
            <a:ext cx="1751410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 title="Screenshot 2025-12-23 at 12.01.46 A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22325" y="4669738"/>
            <a:ext cx="768700" cy="3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4" title="Screenshot 2025-12-23 at 12.04.23 AM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61738" y="4188500"/>
            <a:ext cx="1889906" cy="3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 title="Screenshot 2025-12-23 at 12.06.29 AM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97056" y="3480575"/>
            <a:ext cx="16192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 title="Screenshot 2025-12-23 at 12.14.53 AM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27533" y="1859627"/>
            <a:ext cx="1533475" cy="5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/>
          <p:nvPr/>
        </p:nvSpPr>
        <p:spPr>
          <a:xfrm>
            <a:off x="419250" y="1245575"/>
            <a:ext cx="8298900" cy="477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Kinematics					Forces &amp; Eq.  				        Friction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68" name="Google Shape;268;p34" title="Screenshot 2025-12-23 at 12.33.26 AM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39950" y="1859622"/>
            <a:ext cx="1533481" cy="6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4" title="Screenshot 2025-12-23 at 12.35.39 AM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18100" y="2602062"/>
            <a:ext cx="1152784" cy="7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 title="Screenshot 2025-12-23 at 12.30.07 AM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22885" y="3384600"/>
            <a:ext cx="2023050" cy="5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4" title="Screenshot 2025-12-23 at 12.30.24 AM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27516" y="2720137"/>
            <a:ext cx="1762059" cy="5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 title="Screenshot 2025-12-23 at 12.30.48 AM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320367" y="4188500"/>
            <a:ext cx="2147784" cy="5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chitect or engineer working in office (Provided by Getty Images)" id="277" name="Google Shape;277;p35"/>
          <p:cNvPicPr preferRelativeResize="0"/>
          <p:nvPr/>
        </p:nvPicPr>
        <p:blipFill rotWithShape="1">
          <a:blip r:embed="rId4">
            <a:alphaModFix/>
          </a:blip>
          <a:srcRect b="15874" l="0" r="0" t="0"/>
          <a:stretch/>
        </p:blipFill>
        <p:spPr>
          <a:xfrm>
            <a:off x="-8500" y="0"/>
            <a:ext cx="9144003" cy="512704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5"/>
          <p:cNvSpPr/>
          <p:nvPr/>
        </p:nvSpPr>
        <p:spPr>
          <a:xfrm rot="-5400000">
            <a:off x="4048650" y="18200"/>
            <a:ext cx="1060200" cy="91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720000" y="540000"/>
            <a:ext cx="4060800" cy="15681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  <a:effectLst>
            <a:outerShdw blurRad="5715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5"/>
          <p:cNvSpPr txBox="1"/>
          <p:nvPr>
            <p:ph type="ctrTitle"/>
          </p:nvPr>
        </p:nvSpPr>
        <p:spPr>
          <a:xfrm>
            <a:off x="850650" y="540000"/>
            <a:ext cx="3430200" cy="13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WORK AND ENERGY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1" name="Google Shape;281;p35"/>
          <p:cNvSpPr txBox="1"/>
          <p:nvPr/>
        </p:nvSpPr>
        <p:spPr>
          <a:xfrm>
            <a:off x="485450" y="4212200"/>
            <a:ext cx="787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6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Work &amp; Energy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88" name="Google Shape;288;p36"/>
          <p:cNvSpPr txBox="1"/>
          <p:nvPr/>
        </p:nvSpPr>
        <p:spPr>
          <a:xfrm>
            <a:off x="427350" y="1342883"/>
            <a:ext cx="8289300" cy="369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Work is defined as the use of energy to apply a force over a distance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 = F*d, or, more formally,                  which often gives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Energy put into the system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Energy is defined as the ability to do work,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two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different kinds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Kinetic Energy (energy of movement);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Potential Energy (energy of position);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 gravity,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 springs,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 electric charges,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Notice how KE is the integral of momentum, while U is integral of Force!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Circular Definition!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89" name="Google Shape;2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900" y="1738717"/>
            <a:ext cx="933050" cy="3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275" y="1750291"/>
            <a:ext cx="1710650" cy="3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9525" y="2524417"/>
            <a:ext cx="873525" cy="44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6900" y="3211903"/>
            <a:ext cx="74295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8047" y="3489835"/>
            <a:ext cx="742950" cy="30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59386" y="3774008"/>
            <a:ext cx="638869" cy="3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25550" y="4639660"/>
            <a:ext cx="9620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42950" y="4677760"/>
            <a:ext cx="1647825" cy="2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7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Rotational</a:t>
            </a:r>
            <a:r>
              <a:rPr lang="en" sz="3300">
                <a:solidFill>
                  <a:schemeClr val="lt1"/>
                </a:solidFill>
              </a:rPr>
              <a:t> Energy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03" name="Google Shape;303;p37"/>
          <p:cNvSpPr txBox="1"/>
          <p:nvPr/>
        </p:nvSpPr>
        <p:spPr>
          <a:xfrm>
            <a:off x="427350" y="1308338"/>
            <a:ext cx="8289300" cy="369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Same exact concepts for rotations!!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But what is “mass” in rotation?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Moment of inertia – How “hard” it is to rotate something —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Put a bunch of these in your binder!!! No need for calculus.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Redefining Forces and Energy in Rotational Kinematics,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rotational force is called a Torque,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Rotational Kinetic energy is 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Potential Energy is the same, there is no such thing as rotational potential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Relationship between linear and rotational lies in difference between speeds and accelerations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ratio of the radius of rotation!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Switching between the two can help solving complex systems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304" name="Google Shape;3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100" y="1892043"/>
            <a:ext cx="1001225" cy="4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475" y="2857375"/>
            <a:ext cx="3127100" cy="2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4275" y="3194150"/>
            <a:ext cx="127635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9725" y="4045390"/>
            <a:ext cx="1001225" cy="24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7550" y="4048575"/>
            <a:ext cx="72390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97525" y="4286700"/>
            <a:ext cx="2352675" cy="3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8"/>
          <p:cNvSpPr txBox="1"/>
          <p:nvPr>
            <p:ph idx="4294967295" type="ctrTitle"/>
          </p:nvPr>
        </p:nvSpPr>
        <p:spPr>
          <a:xfrm>
            <a:off x="419250" y="261750"/>
            <a:ext cx="4592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Rotational mechanics</a:t>
            </a:r>
            <a:endParaRPr sz="1900">
              <a:solidFill>
                <a:schemeClr val="lt1"/>
              </a:solidFill>
            </a:endParaRPr>
          </a:p>
        </p:txBody>
      </p:sp>
      <p:graphicFrame>
        <p:nvGraphicFramePr>
          <p:cNvPr id="316" name="Google Shape;316;p38"/>
          <p:cNvGraphicFramePr/>
          <p:nvPr/>
        </p:nvGraphicFramePr>
        <p:xfrm>
          <a:off x="952500" y="155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{92C4902C-8C60-4C6B-9D87-C8ADFB5DFCF9}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Translational</a:t>
                      </a:r>
                      <a:endParaRPr b="1" sz="19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Rotational</a:t>
                      </a:r>
                      <a:endParaRPr b="1" sz="19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F = ma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τ = Iα (= Fr)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v = v₀ + a t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ω = ω₀ + α t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Δx = ½ (</a:t>
                      </a:r>
                      <a:r>
                        <a:rPr lang="en" sz="1900"/>
                        <a:t>v₀ + v) t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Δθ = ½ (</a:t>
                      </a:r>
                      <a:r>
                        <a:rPr lang="en" sz="1900"/>
                        <a:t>ω₀ + ω)t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Δx = </a:t>
                      </a:r>
                      <a:r>
                        <a:rPr lang="en" sz="1900"/>
                        <a:t>v₀t + ½ a t²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Δθ = ω₀ t + ½ α t²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v² = v₀² + 2 a </a:t>
                      </a:r>
                      <a:r>
                        <a:rPr lang="en" sz="1900"/>
                        <a:t>Δx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ω</a:t>
                      </a:r>
                      <a:r>
                        <a:rPr lang="en" sz="1900"/>
                        <a:t>² = ω₀² + 2 α Δx</a:t>
                      </a:r>
                      <a:endParaRPr sz="1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9"/>
          <p:cNvSpPr txBox="1"/>
          <p:nvPr>
            <p:ph idx="4294967295" type="ctrTitle"/>
          </p:nvPr>
        </p:nvSpPr>
        <p:spPr>
          <a:xfrm>
            <a:off x="426075" y="238650"/>
            <a:ext cx="53937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Conservation of Energy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23" name="Google Shape;323;p39"/>
          <p:cNvSpPr txBox="1"/>
          <p:nvPr/>
        </p:nvSpPr>
        <p:spPr>
          <a:xfrm>
            <a:off x="303975" y="1379275"/>
            <a:ext cx="8485200" cy="369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Conservation of energy — for a </a:t>
            </a:r>
            <a:r>
              <a:rPr lang="en" sz="1900" u="sng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closed system with only conservative forces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all of the energy is preserved at any moment in time no matter what happens in the system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Example: ball running down a hill, jumping, etc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Formally,                 and so 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Conservative force: path-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independent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Energy in system remains unchanged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Non-conservative force: path-dependent E.g. friction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 an open system with external and non-conservative forces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So what is a system?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Anything which is relevant in the given scenario or which contributes to a change in energy of any component, including itself. E.g. a group of objects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324" name="Google Shape;32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1975" y="2369425"/>
            <a:ext cx="8477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7100" y="2359900"/>
            <a:ext cx="212407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4875" y="3854600"/>
            <a:ext cx="235267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/>
          <p:nvPr/>
        </p:nvSpPr>
        <p:spPr>
          <a:xfrm rot="-5400000">
            <a:off x="4048650" y="18200"/>
            <a:ext cx="1060200" cy="91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0"/>
          <p:cNvSpPr/>
          <p:nvPr/>
        </p:nvSpPr>
        <p:spPr>
          <a:xfrm>
            <a:off x="720000" y="540000"/>
            <a:ext cx="4060800" cy="15681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  <a:effectLst>
            <a:outerShdw blurRad="5715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0"/>
          <p:cNvSpPr txBox="1"/>
          <p:nvPr>
            <p:ph type="ctrTitle"/>
          </p:nvPr>
        </p:nvSpPr>
        <p:spPr>
          <a:xfrm>
            <a:off x="850650" y="540000"/>
            <a:ext cx="3430200" cy="13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SIMPLE MACHINES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4" name="Google Shape;334;p40"/>
          <p:cNvSpPr txBox="1"/>
          <p:nvPr/>
        </p:nvSpPr>
        <p:spPr>
          <a:xfrm>
            <a:off x="485450" y="4212200"/>
            <a:ext cx="787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 flipH="1" rot="-5400000">
            <a:off x="-1533150" y="1534500"/>
            <a:ext cx="5140800" cy="207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8" type="title"/>
          </p:nvPr>
        </p:nvSpPr>
        <p:spPr>
          <a:xfrm>
            <a:off x="872432" y="232481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03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1" name="Google Shape;131;p23"/>
          <p:cNvSpPr txBox="1"/>
          <p:nvPr>
            <p:ph type="ctrTitle"/>
          </p:nvPr>
        </p:nvSpPr>
        <p:spPr>
          <a:xfrm>
            <a:off x="2217925" y="802174"/>
            <a:ext cx="22152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Event Overview</a:t>
            </a:r>
            <a:endParaRPr sz="1600"/>
          </a:p>
        </p:txBody>
      </p:sp>
      <p:sp>
        <p:nvSpPr>
          <p:cNvPr id="132" name="Google Shape;132;p23"/>
          <p:cNvSpPr txBox="1"/>
          <p:nvPr>
            <p:ph idx="2" type="title"/>
          </p:nvPr>
        </p:nvSpPr>
        <p:spPr>
          <a:xfrm>
            <a:off x="872432" y="655463"/>
            <a:ext cx="1739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01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3" name="Google Shape;133;p23"/>
          <p:cNvSpPr txBox="1"/>
          <p:nvPr>
            <p:ph idx="5" type="title"/>
          </p:nvPr>
        </p:nvSpPr>
        <p:spPr>
          <a:xfrm>
            <a:off x="872432" y="1490138"/>
            <a:ext cx="1615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23"/>
          <p:cNvSpPr txBox="1"/>
          <p:nvPr>
            <p:ph idx="15" type="title"/>
          </p:nvPr>
        </p:nvSpPr>
        <p:spPr>
          <a:xfrm>
            <a:off x="872432" y="3159488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23"/>
          <p:cNvSpPr txBox="1"/>
          <p:nvPr>
            <p:ph idx="18" type="title"/>
          </p:nvPr>
        </p:nvSpPr>
        <p:spPr>
          <a:xfrm>
            <a:off x="872432" y="399416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05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5792025" y="1135225"/>
            <a:ext cx="2519700" cy="2687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37" name="Google Shape;137;p23"/>
          <p:cNvSpPr txBox="1"/>
          <p:nvPr>
            <p:ph type="ctrTitle"/>
          </p:nvPr>
        </p:nvSpPr>
        <p:spPr>
          <a:xfrm>
            <a:off x="5925977" y="2214226"/>
            <a:ext cx="2251800" cy="52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[Event-Related Image]</a:t>
            </a:r>
            <a:endParaRPr sz="2000"/>
          </a:p>
        </p:txBody>
      </p:sp>
      <p:sp>
        <p:nvSpPr>
          <p:cNvPr id="138" name="Google Shape;138;p23"/>
          <p:cNvSpPr txBox="1"/>
          <p:nvPr>
            <p:ph type="ctrTitle"/>
          </p:nvPr>
        </p:nvSpPr>
        <p:spPr>
          <a:xfrm>
            <a:off x="2199949" y="2471513"/>
            <a:ext cx="24324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Basic </a:t>
            </a:r>
            <a:r>
              <a:rPr lang="en" sz="1600"/>
              <a:t>Mechanics</a:t>
            </a:r>
            <a:endParaRPr sz="1600"/>
          </a:p>
        </p:txBody>
      </p:sp>
      <p:sp>
        <p:nvSpPr>
          <p:cNvPr id="139" name="Google Shape;139;p23"/>
          <p:cNvSpPr txBox="1"/>
          <p:nvPr>
            <p:ph type="ctrTitle"/>
          </p:nvPr>
        </p:nvSpPr>
        <p:spPr>
          <a:xfrm>
            <a:off x="2199950" y="4140875"/>
            <a:ext cx="26931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Simple Machines</a:t>
            </a:r>
            <a:endParaRPr sz="1600"/>
          </a:p>
        </p:txBody>
      </p:sp>
      <p:sp>
        <p:nvSpPr>
          <p:cNvPr id="140" name="Google Shape;140;p23"/>
          <p:cNvSpPr txBox="1"/>
          <p:nvPr>
            <p:ph type="ctrTitle"/>
          </p:nvPr>
        </p:nvSpPr>
        <p:spPr>
          <a:xfrm>
            <a:off x="2199950" y="1636850"/>
            <a:ext cx="28287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Basic Math</a:t>
            </a:r>
            <a:endParaRPr sz="1600"/>
          </a:p>
        </p:txBody>
      </p:sp>
      <p:sp>
        <p:nvSpPr>
          <p:cNvPr id="141" name="Google Shape;141;p23"/>
          <p:cNvSpPr txBox="1"/>
          <p:nvPr>
            <p:ph type="ctrTitle"/>
          </p:nvPr>
        </p:nvSpPr>
        <p:spPr>
          <a:xfrm>
            <a:off x="2199950" y="3306200"/>
            <a:ext cx="26931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Work and Energy</a:t>
            </a:r>
            <a:endParaRPr sz="1600"/>
          </a:p>
        </p:txBody>
      </p:sp>
      <p:pic>
        <p:nvPicPr>
          <p:cNvPr id="142" name="Google Shape;142;p23" title="downlo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100" y="1729900"/>
            <a:ext cx="305752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1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Simple machines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419250" y="1485700"/>
            <a:ext cx="8298900" cy="3232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</a:pPr>
            <a:r>
              <a:rPr b="1" lang="en"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Simple machines can…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 Light"/>
              <a:buChar char="○"/>
            </a:pPr>
            <a:r>
              <a:rPr lang="en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Change direction of force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 Light"/>
              <a:buChar char="○"/>
            </a:pPr>
            <a:r>
              <a:rPr lang="en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Reduce the force needed to do the same amount of work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 Light"/>
              <a:buChar char="○"/>
            </a:pPr>
            <a:r>
              <a:rPr lang="en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Reduce the distance needed to do the same amount of work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 Light"/>
              <a:buChar char="●"/>
            </a:pPr>
            <a:r>
              <a:rPr lang="en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Recall Work = Force * distance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Idea: amount of work done remains the same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342" name="Google Shape;3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875" y="4064650"/>
            <a:ext cx="4392246" cy="3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2"/>
          <p:cNvSpPr txBox="1"/>
          <p:nvPr>
            <p:ph idx="4294967295" type="ctrTitle"/>
          </p:nvPr>
        </p:nvSpPr>
        <p:spPr>
          <a:xfrm>
            <a:off x="419250" y="122175"/>
            <a:ext cx="45924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Simple machines overview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349" name="Google Shape;349;p42"/>
          <p:cNvSpPr txBox="1"/>
          <p:nvPr/>
        </p:nvSpPr>
        <p:spPr>
          <a:xfrm>
            <a:off x="419250" y="1647225"/>
            <a:ext cx="3978000" cy="2232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Relevant machines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AutoNum type="arabicPeriod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First, second, and third class levers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AutoNum type="arabicPeriod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Inclined planes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AutoNum type="arabicPeriod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Wedges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AutoNum type="arabicPeriod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Wheel and axle (and gears)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AutoNum type="arabicPeriod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Pulleys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AutoNum type="arabicPeriod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Screws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50" name="Google Shape;350;p42"/>
          <p:cNvSpPr txBox="1"/>
          <p:nvPr/>
        </p:nvSpPr>
        <p:spPr>
          <a:xfrm>
            <a:off x="4592100" y="1647225"/>
            <a:ext cx="3978000" cy="2232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Calculations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Solving for mechanical advantage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Solving for efficiency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Solving for work done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TL;DR –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Using basic mechanics, solve for different parts of the equations.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3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Why care?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57" name="Google Shape;357;p43"/>
          <p:cNvSpPr txBox="1"/>
          <p:nvPr/>
        </p:nvSpPr>
        <p:spPr>
          <a:xfrm>
            <a:off x="419250" y="1485700"/>
            <a:ext cx="8298900" cy="35094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</a:pPr>
            <a:r>
              <a:rPr b="1" lang="en"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Simple machines can…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 Light"/>
              <a:buChar char="○"/>
            </a:pPr>
            <a:r>
              <a:rPr lang="en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Change direction of force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 Light"/>
              <a:buChar char="○"/>
            </a:pPr>
            <a:r>
              <a:rPr lang="en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Reduce the force needed to do the same amount of work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 Light"/>
              <a:buChar char="○"/>
            </a:pPr>
            <a:r>
              <a:rPr lang="en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Reduce the distance needed to do the same amount of work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 Light"/>
              <a:buChar char="●"/>
            </a:pPr>
            <a:r>
              <a:rPr lang="en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Recall Work = Force * distance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Ideal m</a:t>
            </a:r>
            <a:r>
              <a:rPr b="1" lang="en"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echanical advantage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Idea: amount of work done remains the same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358" name="Google Shape;35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5173" y="3848850"/>
            <a:ext cx="3573674" cy="93318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3"/>
          <p:cNvSpPr/>
          <p:nvPr/>
        </p:nvSpPr>
        <p:spPr>
          <a:xfrm>
            <a:off x="1252025" y="2080775"/>
            <a:ext cx="5974800" cy="603600"/>
          </a:xfrm>
          <a:prstGeom prst="rect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4"/>
          <p:cNvSpPr txBox="1"/>
          <p:nvPr>
            <p:ph idx="4294967295" type="ctrTitle"/>
          </p:nvPr>
        </p:nvSpPr>
        <p:spPr>
          <a:xfrm>
            <a:off x="426075" y="238650"/>
            <a:ext cx="45924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</a:rPr>
              <a:t>Levers</a:t>
            </a:r>
            <a:endParaRPr sz="31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66" name="Google Shape;366;p44"/>
          <p:cNvSpPr txBox="1"/>
          <p:nvPr/>
        </p:nvSpPr>
        <p:spPr>
          <a:xfrm>
            <a:off x="422550" y="1330725"/>
            <a:ext cx="8298900" cy="477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Class 1 Lever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67" name="Google Shape;367;p44"/>
          <p:cNvCxnSpPr/>
          <p:nvPr/>
        </p:nvCxnSpPr>
        <p:spPr>
          <a:xfrm flipH="1" rot="10800000">
            <a:off x="1726075" y="2804825"/>
            <a:ext cx="6017100" cy="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8" name="Google Shape;368;p44"/>
          <p:cNvSpPr/>
          <p:nvPr/>
        </p:nvSpPr>
        <p:spPr>
          <a:xfrm>
            <a:off x="4588725" y="2804825"/>
            <a:ext cx="565200" cy="9936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69" name="Google Shape;369;p44"/>
          <p:cNvSpPr/>
          <p:nvPr/>
        </p:nvSpPr>
        <p:spPr>
          <a:xfrm>
            <a:off x="1598450" y="2403750"/>
            <a:ext cx="328200" cy="40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70" name="Google Shape;370;p44"/>
          <p:cNvSpPr/>
          <p:nvPr/>
        </p:nvSpPr>
        <p:spPr>
          <a:xfrm>
            <a:off x="7457875" y="2403750"/>
            <a:ext cx="328200" cy="40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71" name="Google Shape;371;p44"/>
          <p:cNvSpPr txBox="1"/>
          <p:nvPr/>
        </p:nvSpPr>
        <p:spPr>
          <a:xfrm>
            <a:off x="4132875" y="3917125"/>
            <a:ext cx="147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Fulcrum</a:t>
            </a:r>
            <a:endParaRPr sz="2200">
              <a:solidFill>
                <a:srgbClr val="990000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72" name="Google Shape;372;p44"/>
          <p:cNvSpPr txBox="1"/>
          <p:nvPr/>
        </p:nvSpPr>
        <p:spPr>
          <a:xfrm>
            <a:off x="1024100" y="1844138"/>
            <a:ext cx="147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Effort</a:t>
            </a:r>
            <a:endParaRPr sz="2200">
              <a:solidFill>
                <a:srgbClr val="0B5394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73" name="Google Shape;373;p44"/>
          <p:cNvSpPr txBox="1"/>
          <p:nvPr/>
        </p:nvSpPr>
        <p:spPr>
          <a:xfrm>
            <a:off x="6883525" y="1844138"/>
            <a:ext cx="147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Load</a:t>
            </a:r>
            <a:endParaRPr sz="2200">
              <a:solidFill>
                <a:srgbClr val="0B5394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374" name="Google Shape;37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68" y="3567325"/>
            <a:ext cx="2885926" cy="79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5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5"/>
          <p:cNvSpPr txBox="1"/>
          <p:nvPr>
            <p:ph idx="4294967295" type="ctrTitle"/>
          </p:nvPr>
        </p:nvSpPr>
        <p:spPr>
          <a:xfrm>
            <a:off x="426075" y="238650"/>
            <a:ext cx="45924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</a:rPr>
              <a:t>Levers</a:t>
            </a:r>
            <a:endParaRPr sz="31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81" name="Google Shape;381;p45"/>
          <p:cNvSpPr txBox="1"/>
          <p:nvPr/>
        </p:nvSpPr>
        <p:spPr>
          <a:xfrm>
            <a:off x="422550" y="1330725"/>
            <a:ext cx="8298900" cy="477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Class 1 Lever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82" name="Google Shape;382;p45"/>
          <p:cNvCxnSpPr/>
          <p:nvPr/>
        </p:nvCxnSpPr>
        <p:spPr>
          <a:xfrm flipH="1" rot="10800000">
            <a:off x="1726075" y="2804825"/>
            <a:ext cx="6017100" cy="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3" name="Google Shape;383;p45"/>
          <p:cNvSpPr/>
          <p:nvPr/>
        </p:nvSpPr>
        <p:spPr>
          <a:xfrm>
            <a:off x="4588725" y="2804825"/>
            <a:ext cx="565200" cy="9936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84" name="Google Shape;384;p45"/>
          <p:cNvSpPr/>
          <p:nvPr/>
        </p:nvSpPr>
        <p:spPr>
          <a:xfrm>
            <a:off x="1598450" y="2403750"/>
            <a:ext cx="328200" cy="40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85" name="Google Shape;385;p45"/>
          <p:cNvSpPr/>
          <p:nvPr/>
        </p:nvSpPr>
        <p:spPr>
          <a:xfrm>
            <a:off x="7457875" y="2403750"/>
            <a:ext cx="328200" cy="40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86" name="Google Shape;386;p45"/>
          <p:cNvSpPr txBox="1"/>
          <p:nvPr/>
        </p:nvSpPr>
        <p:spPr>
          <a:xfrm>
            <a:off x="4132875" y="3917125"/>
            <a:ext cx="147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Fulcrum</a:t>
            </a:r>
            <a:endParaRPr sz="2200">
              <a:solidFill>
                <a:srgbClr val="990000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87" name="Google Shape;387;p45"/>
          <p:cNvSpPr txBox="1"/>
          <p:nvPr/>
        </p:nvSpPr>
        <p:spPr>
          <a:xfrm>
            <a:off x="1024100" y="1844138"/>
            <a:ext cx="147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Effort</a:t>
            </a:r>
            <a:endParaRPr sz="2200">
              <a:solidFill>
                <a:srgbClr val="0B5394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88" name="Google Shape;388;p45"/>
          <p:cNvSpPr txBox="1"/>
          <p:nvPr/>
        </p:nvSpPr>
        <p:spPr>
          <a:xfrm>
            <a:off x="6883525" y="1844138"/>
            <a:ext cx="147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Load</a:t>
            </a:r>
            <a:endParaRPr sz="2200">
              <a:solidFill>
                <a:srgbClr val="0B5394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389" name="Google Shape;38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68" y="3567325"/>
            <a:ext cx="2885926" cy="7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5"/>
          <p:cNvSpPr/>
          <p:nvPr/>
        </p:nvSpPr>
        <p:spPr>
          <a:xfrm>
            <a:off x="2163675" y="3488650"/>
            <a:ext cx="1230900" cy="52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391" name="Google Shape;391;p45"/>
          <p:cNvCxnSpPr>
            <a:stCxn id="384" idx="2"/>
            <a:endCxn id="383" idx="0"/>
          </p:cNvCxnSpPr>
          <p:nvPr/>
        </p:nvCxnSpPr>
        <p:spPr>
          <a:xfrm>
            <a:off x="1762550" y="2804850"/>
            <a:ext cx="3108900" cy="0"/>
          </a:xfrm>
          <a:prstGeom prst="straightConnector1">
            <a:avLst/>
          </a:prstGeom>
          <a:noFill/>
          <a:ln cap="flat" cmpd="sng" w="11430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6"/>
          <p:cNvSpPr txBox="1"/>
          <p:nvPr>
            <p:ph idx="4294967295" type="ctrTitle"/>
          </p:nvPr>
        </p:nvSpPr>
        <p:spPr>
          <a:xfrm>
            <a:off x="426075" y="238650"/>
            <a:ext cx="45924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</a:rPr>
              <a:t>Levers</a:t>
            </a:r>
            <a:endParaRPr sz="31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98" name="Google Shape;398;p46"/>
          <p:cNvSpPr txBox="1"/>
          <p:nvPr/>
        </p:nvSpPr>
        <p:spPr>
          <a:xfrm>
            <a:off x="422550" y="1330725"/>
            <a:ext cx="8298900" cy="477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Class 1 Lever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99" name="Google Shape;399;p46"/>
          <p:cNvCxnSpPr/>
          <p:nvPr/>
        </p:nvCxnSpPr>
        <p:spPr>
          <a:xfrm flipH="1" rot="10800000">
            <a:off x="1726075" y="2804825"/>
            <a:ext cx="6017100" cy="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0" name="Google Shape;400;p46"/>
          <p:cNvSpPr/>
          <p:nvPr/>
        </p:nvSpPr>
        <p:spPr>
          <a:xfrm>
            <a:off x="4588725" y="2804825"/>
            <a:ext cx="565200" cy="9936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401" name="Google Shape;401;p46"/>
          <p:cNvSpPr/>
          <p:nvPr/>
        </p:nvSpPr>
        <p:spPr>
          <a:xfrm>
            <a:off x="1598450" y="2403750"/>
            <a:ext cx="328200" cy="40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402" name="Google Shape;402;p46"/>
          <p:cNvSpPr/>
          <p:nvPr/>
        </p:nvSpPr>
        <p:spPr>
          <a:xfrm>
            <a:off x="7457875" y="2403750"/>
            <a:ext cx="328200" cy="40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403" name="Google Shape;403;p46"/>
          <p:cNvSpPr txBox="1"/>
          <p:nvPr/>
        </p:nvSpPr>
        <p:spPr>
          <a:xfrm>
            <a:off x="4132875" y="3917125"/>
            <a:ext cx="147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Fulcrum</a:t>
            </a:r>
            <a:endParaRPr sz="2200">
              <a:solidFill>
                <a:srgbClr val="990000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404" name="Google Shape;404;p46"/>
          <p:cNvSpPr txBox="1"/>
          <p:nvPr/>
        </p:nvSpPr>
        <p:spPr>
          <a:xfrm>
            <a:off x="1024100" y="1844138"/>
            <a:ext cx="147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Effort</a:t>
            </a:r>
            <a:endParaRPr sz="2200">
              <a:solidFill>
                <a:srgbClr val="0B5394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405" name="Google Shape;405;p46"/>
          <p:cNvSpPr txBox="1"/>
          <p:nvPr/>
        </p:nvSpPr>
        <p:spPr>
          <a:xfrm>
            <a:off x="6883525" y="1844138"/>
            <a:ext cx="147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Load</a:t>
            </a:r>
            <a:endParaRPr sz="2200">
              <a:solidFill>
                <a:srgbClr val="0B5394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406" name="Google Shape;40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68" y="3567325"/>
            <a:ext cx="2885926" cy="7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6"/>
          <p:cNvSpPr/>
          <p:nvPr/>
        </p:nvSpPr>
        <p:spPr>
          <a:xfrm>
            <a:off x="2181900" y="3917125"/>
            <a:ext cx="1230900" cy="52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408" name="Google Shape;408;p46"/>
          <p:cNvCxnSpPr>
            <a:stCxn id="400" idx="0"/>
            <a:endCxn id="402" idx="2"/>
          </p:cNvCxnSpPr>
          <p:nvPr/>
        </p:nvCxnSpPr>
        <p:spPr>
          <a:xfrm>
            <a:off x="4871325" y="2804825"/>
            <a:ext cx="2750700" cy="0"/>
          </a:xfrm>
          <a:prstGeom prst="straightConnector1">
            <a:avLst/>
          </a:prstGeom>
          <a:noFill/>
          <a:ln cap="flat" cmpd="sng" w="11430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7"/>
          <p:cNvSpPr txBox="1"/>
          <p:nvPr>
            <p:ph idx="4294967295" type="ctrTitle"/>
          </p:nvPr>
        </p:nvSpPr>
        <p:spPr>
          <a:xfrm>
            <a:off x="426075" y="238650"/>
            <a:ext cx="45924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</a:rPr>
              <a:t>Levers</a:t>
            </a:r>
            <a:endParaRPr sz="31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415" name="Google Shape;415;p47"/>
          <p:cNvSpPr txBox="1"/>
          <p:nvPr/>
        </p:nvSpPr>
        <p:spPr>
          <a:xfrm>
            <a:off x="422550" y="1330725"/>
            <a:ext cx="2078400" cy="477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Class 1 Lever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416" name="Google Shape;416;p47"/>
          <p:cNvGrpSpPr/>
          <p:nvPr/>
        </p:nvGrpSpPr>
        <p:grpSpPr>
          <a:xfrm>
            <a:off x="3193850" y="1169999"/>
            <a:ext cx="4555723" cy="880843"/>
            <a:chOff x="3193850" y="1169999"/>
            <a:chExt cx="4555723" cy="880843"/>
          </a:xfrm>
        </p:grpSpPr>
        <p:cxnSp>
          <p:nvCxnSpPr>
            <p:cNvPr id="417" name="Google Shape;417;p47"/>
            <p:cNvCxnSpPr/>
            <p:nvPr/>
          </p:nvCxnSpPr>
          <p:spPr>
            <a:xfrm flipH="1" rot="10800000">
              <a:off x="3629767" y="1602789"/>
              <a:ext cx="3736500" cy="8400"/>
            </a:xfrm>
            <a:prstGeom prst="straightConnector1">
              <a:avLst/>
            </a:prstGeom>
            <a:noFill/>
            <a:ln cap="flat" cmpd="sng" w="59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18" name="Google Shape;418;p47"/>
            <p:cNvSpPr/>
            <p:nvPr/>
          </p:nvSpPr>
          <p:spPr>
            <a:xfrm>
              <a:off x="5407434" y="1602942"/>
              <a:ext cx="351000" cy="447900"/>
            </a:xfrm>
            <a:prstGeom prst="triangle">
              <a:avLst>
                <a:gd fmla="val 50000" name="adj"/>
              </a:avLst>
            </a:prstGeom>
            <a:solidFill>
              <a:srgbClr val="CC0000"/>
            </a:solidFill>
            <a:ln cap="flat" cmpd="sng" w="59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6775" lIns="56775" spcFirstLastPara="1" rIns="56775" wrap="square" tIns="56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9"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  <p:sp>
          <p:nvSpPr>
            <p:cNvPr id="419" name="Google Shape;419;p47"/>
            <p:cNvSpPr/>
            <p:nvPr/>
          </p:nvSpPr>
          <p:spPr>
            <a:xfrm>
              <a:off x="3550514" y="1422193"/>
              <a:ext cx="203700" cy="180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3D85C6"/>
            </a:solidFill>
            <a:ln cap="flat" cmpd="sng" w="59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6775" lIns="56775" spcFirstLastPara="1" rIns="56775" wrap="square" tIns="56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9"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  <p:sp>
          <p:nvSpPr>
            <p:cNvPr id="420" name="Google Shape;420;p47"/>
            <p:cNvSpPr/>
            <p:nvPr/>
          </p:nvSpPr>
          <p:spPr>
            <a:xfrm>
              <a:off x="7189137" y="1422193"/>
              <a:ext cx="203700" cy="180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6AA84F"/>
            </a:solidFill>
            <a:ln cap="flat" cmpd="sng" w="59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6775" lIns="56775" spcFirstLastPara="1" rIns="56775" wrap="square" tIns="56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9"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  <p:sp>
          <p:nvSpPr>
            <p:cNvPr id="421" name="Google Shape;421;p47"/>
            <p:cNvSpPr txBox="1"/>
            <p:nvPr/>
          </p:nvSpPr>
          <p:spPr>
            <a:xfrm>
              <a:off x="3193850" y="1169999"/>
              <a:ext cx="9171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775" lIns="56775" spcFirstLastPara="1" rIns="56775" wrap="square" tIns="567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66">
                  <a:solidFill>
                    <a:srgbClr val="0B5394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Effort</a:t>
              </a:r>
              <a:endParaRPr sz="1366">
                <a:solidFill>
                  <a:srgbClr val="0B5394"/>
                </a:solidFill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  <p:sp>
          <p:nvSpPr>
            <p:cNvPr id="422" name="Google Shape;422;p47"/>
            <p:cNvSpPr txBox="1"/>
            <p:nvPr/>
          </p:nvSpPr>
          <p:spPr>
            <a:xfrm>
              <a:off x="6832473" y="1169999"/>
              <a:ext cx="9171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775" lIns="56775" spcFirstLastPara="1" rIns="56775" wrap="square" tIns="567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66">
                  <a:solidFill>
                    <a:srgbClr val="0B5394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Load</a:t>
              </a:r>
              <a:endParaRPr sz="1366">
                <a:solidFill>
                  <a:srgbClr val="0B5394"/>
                </a:solidFill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</p:grpSp>
      <p:sp>
        <p:nvSpPr>
          <p:cNvPr id="423" name="Google Shape;423;p47"/>
          <p:cNvSpPr txBox="1"/>
          <p:nvPr/>
        </p:nvSpPr>
        <p:spPr>
          <a:xfrm>
            <a:off x="422550" y="2777700"/>
            <a:ext cx="2078400" cy="477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Class 2 Lever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24" name="Google Shape;424;p47"/>
          <p:cNvSpPr txBox="1"/>
          <p:nvPr/>
        </p:nvSpPr>
        <p:spPr>
          <a:xfrm>
            <a:off x="422550" y="4069675"/>
            <a:ext cx="2078400" cy="477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Class 3 Lever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425" name="Google Shape;425;p47"/>
          <p:cNvGrpSpPr/>
          <p:nvPr/>
        </p:nvGrpSpPr>
        <p:grpSpPr>
          <a:xfrm>
            <a:off x="3335375" y="2434624"/>
            <a:ext cx="4272684" cy="880693"/>
            <a:chOff x="3193850" y="1169999"/>
            <a:chExt cx="4272684" cy="880693"/>
          </a:xfrm>
        </p:grpSpPr>
        <p:cxnSp>
          <p:nvCxnSpPr>
            <p:cNvPr id="426" name="Google Shape;426;p47"/>
            <p:cNvCxnSpPr/>
            <p:nvPr/>
          </p:nvCxnSpPr>
          <p:spPr>
            <a:xfrm flipH="1" rot="10800000">
              <a:off x="3629767" y="1602789"/>
              <a:ext cx="3736500" cy="8400"/>
            </a:xfrm>
            <a:prstGeom prst="straightConnector1">
              <a:avLst/>
            </a:prstGeom>
            <a:noFill/>
            <a:ln cap="flat" cmpd="sng" w="59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7" name="Google Shape;427;p47"/>
            <p:cNvSpPr/>
            <p:nvPr/>
          </p:nvSpPr>
          <p:spPr>
            <a:xfrm>
              <a:off x="7115534" y="1602792"/>
              <a:ext cx="351000" cy="447900"/>
            </a:xfrm>
            <a:prstGeom prst="triangle">
              <a:avLst>
                <a:gd fmla="val 50000" name="adj"/>
              </a:avLst>
            </a:prstGeom>
            <a:solidFill>
              <a:srgbClr val="CC0000"/>
            </a:solidFill>
            <a:ln cap="flat" cmpd="sng" w="59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6775" lIns="56775" spcFirstLastPara="1" rIns="56775" wrap="square" tIns="56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9"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  <p:sp>
          <p:nvSpPr>
            <p:cNvPr id="428" name="Google Shape;428;p47"/>
            <p:cNvSpPr/>
            <p:nvPr/>
          </p:nvSpPr>
          <p:spPr>
            <a:xfrm>
              <a:off x="3550514" y="1422193"/>
              <a:ext cx="203700" cy="180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3D85C6"/>
            </a:solidFill>
            <a:ln cap="flat" cmpd="sng" w="59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6775" lIns="56775" spcFirstLastPara="1" rIns="56775" wrap="square" tIns="56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9"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  <p:sp>
          <p:nvSpPr>
            <p:cNvPr id="429" name="Google Shape;429;p47"/>
            <p:cNvSpPr/>
            <p:nvPr/>
          </p:nvSpPr>
          <p:spPr>
            <a:xfrm>
              <a:off x="5849037" y="1422193"/>
              <a:ext cx="203700" cy="180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6AA84F"/>
            </a:solidFill>
            <a:ln cap="flat" cmpd="sng" w="59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6775" lIns="56775" spcFirstLastPara="1" rIns="56775" wrap="square" tIns="56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9"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  <p:sp>
          <p:nvSpPr>
            <p:cNvPr id="430" name="Google Shape;430;p47"/>
            <p:cNvSpPr txBox="1"/>
            <p:nvPr/>
          </p:nvSpPr>
          <p:spPr>
            <a:xfrm>
              <a:off x="3193850" y="1169999"/>
              <a:ext cx="9171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775" lIns="56775" spcFirstLastPara="1" rIns="56775" wrap="square" tIns="567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66">
                  <a:solidFill>
                    <a:srgbClr val="0B5394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Effort</a:t>
              </a:r>
              <a:endParaRPr sz="1366">
                <a:solidFill>
                  <a:srgbClr val="0B5394"/>
                </a:solidFill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  <p:sp>
          <p:nvSpPr>
            <p:cNvPr id="431" name="Google Shape;431;p47"/>
            <p:cNvSpPr txBox="1"/>
            <p:nvPr/>
          </p:nvSpPr>
          <p:spPr>
            <a:xfrm>
              <a:off x="5492323" y="1169999"/>
              <a:ext cx="9171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775" lIns="56775" spcFirstLastPara="1" rIns="56775" wrap="square" tIns="567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66">
                  <a:solidFill>
                    <a:srgbClr val="0B5394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Load</a:t>
              </a:r>
              <a:endParaRPr sz="1366">
                <a:solidFill>
                  <a:srgbClr val="0B5394"/>
                </a:solidFill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</p:grpSp>
      <p:grpSp>
        <p:nvGrpSpPr>
          <p:cNvPr id="432" name="Google Shape;432;p47"/>
          <p:cNvGrpSpPr/>
          <p:nvPr/>
        </p:nvGrpSpPr>
        <p:grpSpPr>
          <a:xfrm>
            <a:off x="3335361" y="3758424"/>
            <a:ext cx="4272710" cy="880693"/>
            <a:chOff x="3193823" y="1169999"/>
            <a:chExt cx="4272710" cy="880693"/>
          </a:xfrm>
        </p:grpSpPr>
        <p:cxnSp>
          <p:nvCxnSpPr>
            <p:cNvPr id="433" name="Google Shape;433;p47"/>
            <p:cNvCxnSpPr/>
            <p:nvPr/>
          </p:nvCxnSpPr>
          <p:spPr>
            <a:xfrm flipH="1" rot="10800000">
              <a:off x="3629767" y="1602789"/>
              <a:ext cx="3736500" cy="8400"/>
            </a:xfrm>
            <a:prstGeom prst="straightConnector1">
              <a:avLst/>
            </a:prstGeom>
            <a:noFill/>
            <a:ln cap="flat" cmpd="sng" w="59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4" name="Google Shape;434;p47"/>
            <p:cNvSpPr/>
            <p:nvPr/>
          </p:nvSpPr>
          <p:spPr>
            <a:xfrm>
              <a:off x="7115534" y="1602792"/>
              <a:ext cx="351000" cy="447900"/>
            </a:xfrm>
            <a:prstGeom prst="triangle">
              <a:avLst>
                <a:gd fmla="val 50000" name="adj"/>
              </a:avLst>
            </a:prstGeom>
            <a:solidFill>
              <a:srgbClr val="CC0000"/>
            </a:solidFill>
            <a:ln cap="flat" cmpd="sng" w="59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6775" lIns="56775" spcFirstLastPara="1" rIns="56775" wrap="square" tIns="56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9"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  <p:sp>
          <p:nvSpPr>
            <p:cNvPr id="435" name="Google Shape;435;p47"/>
            <p:cNvSpPr/>
            <p:nvPr/>
          </p:nvSpPr>
          <p:spPr>
            <a:xfrm>
              <a:off x="5568664" y="1422193"/>
              <a:ext cx="203700" cy="180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3D85C6"/>
            </a:solidFill>
            <a:ln cap="flat" cmpd="sng" w="59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6775" lIns="56775" spcFirstLastPara="1" rIns="56775" wrap="square" tIns="56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9"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  <p:sp>
          <p:nvSpPr>
            <p:cNvPr id="436" name="Google Shape;436;p47"/>
            <p:cNvSpPr/>
            <p:nvPr/>
          </p:nvSpPr>
          <p:spPr>
            <a:xfrm>
              <a:off x="3550524" y="1422193"/>
              <a:ext cx="203700" cy="180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6AA84F"/>
            </a:solidFill>
            <a:ln cap="flat" cmpd="sng" w="59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6775" lIns="56775" spcFirstLastPara="1" rIns="56775" wrap="square" tIns="56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9"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  <p:sp>
          <p:nvSpPr>
            <p:cNvPr id="437" name="Google Shape;437;p47"/>
            <p:cNvSpPr txBox="1"/>
            <p:nvPr/>
          </p:nvSpPr>
          <p:spPr>
            <a:xfrm>
              <a:off x="5211975" y="1169999"/>
              <a:ext cx="9171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775" lIns="56775" spcFirstLastPara="1" rIns="56775" wrap="square" tIns="567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66">
                  <a:solidFill>
                    <a:srgbClr val="0B5394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Effort</a:t>
              </a:r>
              <a:endParaRPr sz="1366">
                <a:solidFill>
                  <a:srgbClr val="0B5394"/>
                </a:solidFill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  <p:sp>
          <p:nvSpPr>
            <p:cNvPr id="438" name="Google Shape;438;p47"/>
            <p:cNvSpPr txBox="1"/>
            <p:nvPr/>
          </p:nvSpPr>
          <p:spPr>
            <a:xfrm>
              <a:off x="3193823" y="1169999"/>
              <a:ext cx="9171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775" lIns="56775" spcFirstLastPara="1" rIns="56775" wrap="square" tIns="567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66">
                  <a:solidFill>
                    <a:srgbClr val="0B5394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Load</a:t>
              </a:r>
              <a:endParaRPr sz="1366">
                <a:solidFill>
                  <a:srgbClr val="0B5394"/>
                </a:solidFill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</p:grpSp>
      <p:pic>
        <p:nvPicPr>
          <p:cNvPr id="439" name="Google Shape;43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2470" y="202175"/>
            <a:ext cx="2387754" cy="6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8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8"/>
          <p:cNvSpPr txBox="1"/>
          <p:nvPr>
            <p:ph idx="4294967295" type="ctrTitle"/>
          </p:nvPr>
        </p:nvSpPr>
        <p:spPr>
          <a:xfrm>
            <a:off x="426075" y="238650"/>
            <a:ext cx="4592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Inclined Planes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46" name="Google Shape;446;p48"/>
          <p:cNvSpPr/>
          <p:nvPr/>
        </p:nvSpPr>
        <p:spPr>
          <a:xfrm>
            <a:off x="4689000" y="1865850"/>
            <a:ext cx="4193700" cy="1513500"/>
          </a:xfrm>
          <a:prstGeom prst="rtTriangl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447" name="Google Shape;447;p48"/>
          <p:cNvCxnSpPr>
            <a:stCxn id="446" idx="0"/>
            <a:endCxn id="446" idx="2"/>
          </p:cNvCxnSpPr>
          <p:nvPr/>
        </p:nvCxnSpPr>
        <p:spPr>
          <a:xfrm>
            <a:off x="4689000" y="1865850"/>
            <a:ext cx="0" cy="1513500"/>
          </a:xfrm>
          <a:prstGeom prst="straightConnector1">
            <a:avLst/>
          </a:prstGeom>
          <a:noFill/>
          <a:ln cap="flat" cmpd="sng" w="11430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" name="Google Shape;448;p48"/>
          <p:cNvCxnSpPr>
            <a:endCxn id="446" idx="4"/>
          </p:cNvCxnSpPr>
          <p:nvPr/>
        </p:nvCxnSpPr>
        <p:spPr>
          <a:xfrm>
            <a:off x="4689000" y="1814850"/>
            <a:ext cx="4193700" cy="1564500"/>
          </a:xfrm>
          <a:prstGeom prst="straightConnector1">
            <a:avLst/>
          </a:prstGeom>
          <a:noFill/>
          <a:ln cap="flat" cmpd="sng" w="1143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9" name="Google Shape;449;p48"/>
          <p:cNvSpPr txBox="1"/>
          <p:nvPr/>
        </p:nvSpPr>
        <p:spPr>
          <a:xfrm>
            <a:off x="7624550" y="2892325"/>
            <a:ext cx="46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θ</a:t>
            </a:r>
            <a:endParaRPr sz="26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grpSp>
        <p:nvGrpSpPr>
          <p:cNvPr id="450" name="Google Shape;450;p48"/>
          <p:cNvGrpSpPr/>
          <p:nvPr/>
        </p:nvGrpSpPr>
        <p:grpSpPr>
          <a:xfrm>
            <a:off x="426084" y="1944573"/>
            <a:ext cx="3745547" cy="1170014"/>
            <a:chOff x="1686338" y="3269950"/>
            <a:chExt cx="5828738" cy="1820750"/>
          </a:xfrm>
        </p:grpSpPr>
        <p:pic>
          <p:nvPicPr>
            <p:cNvPr id="451" name="Google Shape;451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86338" y="3477325"/>
              <a:ext cx="5771332" cy="1422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48"/>
            <p:cNvSpPr/>
            <p:nvPr/>
          </p:nvSpPr>
          <p:spPr>
            <a:xfrm>
              <a:off x="6804075" y="3269950"/>
              <a:ext cx="711000" cy="774900"/>
            </a:xfrm>
            <a:prstGeom prst="rect">
              <a:avLst/>
            </a:prstGeom>
            <a:noFill/>
            <a:ln cap="flat" cmpd="sng" w="48975">
              <a:solidFill>
                <a:srgbClr val="A64D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8750" lIns="58750" spcFirstLastPara="1" rIns="58750" wrap="square" tIns="587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99"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  <p:sp>
          <p:nvSpPr>
            <p:cNvPr id="453" name="Google Shape;453;p48"/>
            <p:cNvSpPr/>
            <p:nvPr/>
          </p:nvSpPr>
          <p:spPr>
            <a:xfrm>
              <a:off x="6804075" y="4315800"/>
              <a:ext cx="711000" cy="774900"/>
            </a:xfrm>
            <a:prstGeom prst="rect">
              <a:avLst/>
            </a:prstGeom>
            <a:noFill/>
            <a:ln cap="flat" cmpd="sng" w="489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8750" lIns="58750" spcFirstLastPara="1" rIns="58750" wrap="square" tIns="587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99">
                <a:latin typeface="Catamaran Light"/>
                <a:ea typeface="Catamaran Light"/>
                <a:cs typeface="Catamaran Light"/>
                <a:sym typeface="Catamaran Light"/>
              </a:endParaRPr>
            </a:p>
          </p:txBody>
        </p:sp>
      </p:grpSp>
      <p:sp>
        <p:nvSpPr>
          <p:cNvPr id="454" name="Google Shape;454;p48"/>
          <p:cNvSpPr/>
          <p:nvPr/>
        </p:nvSpPr>
        <p:spPr>
          <a:xfrm rot="1216263">
            <a:off x="7205212" y="2181467"/>
            <a:ext cx="1157703" cy="696216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 Light"/>
                <a:ea typeface="Catamaran Light"/>
                <a:cs typeface="Catamaran Light"/>
                <a:sym typeface="Catamaran Light"/>
              </a:rPr>
              <a:t>load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455" name="Google Shape;45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3200" y="3889150"/>
            <a:ext cx="2277600" cy="4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9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9"/>
          <p:cNvSpPr txBox="1"/>
          <p:nvPr>
            <p:ph idx="4294967295" type="ctrTitle"/>
          </p:nvPr>
        </p:nvSpPr>
        <p:spPr>
          <a:xfrm>
            <a:off x="426075" y="238650"/>
            <a:ext cx="45924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Setting up forces on inclined planes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462" name="Google Shape;462;p49"/>
          <p:cNvSpPr/>
          <p:nvPr/>
        </p:nvSpPr>
        <p:spPr>
          <a:xfrm>
            <a:off x="1771050" y="1864752"/>
            <a:ext cx="5601900" cy="2021700"/>
          </a:xfrm>
          <a:prstGeom prst="rtTriangle">
            <a:avLst/>
          </a:prstGeom>
          <a:solidFill>
            <a:schemeClr val="lt2"/>
          </a:solidFill>
          <a:ln cap="flat" cmpd="sng" w="127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125" lIns="122125" spcFirstLastPara="1" rIns="122125" wrap="square" tIns="12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7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463" name="Google Shape;463;p49"/>
          <p:cNvSpPr/>
          <p:nvPr/>
        </p:nvSpPr>
        <p:spPr>
          <a:xfrm rot="1216192">
            <a:off x="5131697" y="2410611"/>
            <a:ext cx="1546578" cy="92999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125" lIns="122125" spcFirstLastPara="1" rIns="122125" wrap="square" tIns="12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7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464" name="Google Shape;464;p49"/>
          <p:cNvCxnSpPr/>
          <p:nvPr/>
        </p:nvCxnSpPr>
        <p:spPr>
          <a:xfrm>
            <a:off x="5859149" y="2938010"/>
            <a:ext cx="2700" cy="1480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65" name="Google Shape;46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025" y="1721276"/>
            <a:ext cx="1154657" cy="3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100" y="4260250"/>
            <a:ext cx="1424500" cy="4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1475" y="3111026"/>
            <a:ext cx="1060628" cy="3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1825" y="1657475"/>
            <a:ext cx="1350282" cy="389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9" name="Google Shape;469;p49"/>
          <p:cNvCxnSpPr/>
          <p:nvPr/>
        </p:nvCxnSpPr>
        <p:spPr>
          <a:xfrm>
            <a:off x="5846836" y="2963510"/>
            <a:ext cx="916800" cy="32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0" name="Google Shape;470;p49"/>
          <p:cNvCxnSpPr/>
          <p:nvPr/>
        </p:nvCxnSpPr>
        <p:spPr>
          <a:xfrm flipH="1" rot="10800000">
            <a:off x="5874150" y="1916201"/>
            <a:ext cx="419400" cy="104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1" name="Google Shape;471;p49"/>
          <p:cNvCxnSpPr/>
          <p:nvPr/>
        </p:nvCxnSpPr>
        <p:spPr>
          <a:xfrm rot="10800000">
            <a:off x="3212025" y="2938000"/>
            <a:ext cx="1048500" cy="3738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2" name="Google Shape;472;p49"/>
          <p:cNvSpPr txBox="1"/>
          <p:nvPr/>
        </p:nvSpPr>
        <p:spPr>
          <a:xfrm>
            <a:off x="2947725" y="3288550"/>
            <a:ext cx="185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FF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Direction of movement</a:t>
            </a:r>
            <a:endParaRPr sz="1200">
              <a:solidFill>
                <a:srgbClr val="FF00FF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473" name="Google Shape;473;p49"/>
          <p:cNvCxnSpPr/>
          <p:nvPr/>
        </p:nvCxnSpPr>
        <p:spPr>
          <a:xfrm rot="10800000">
            <a:off x="4762050" y="2093800"/>
            <a:ext cx="1084800" cy="84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74" name="Google Shape;474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9850" y="4225696"/>
            <a:ext cx="1946950" cy="5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9"/>
          <p:cNvSpPr txBox="1"/>
          <p:nvPr/>
        </p:nvSpPr>
        <p:spPr>
          <a:xfrm>
            <a:off x="114950" y="4127175"/>
            <a:ext cx="115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Problem setup: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0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50"/>
          <p:cNvSpPr txBox="1"/>
          <p:nvPr>
            <p:ph idx="4294967295" type="ctrTitle"/>
          </p:nvPr>
        </p:nvSpPr>
        <p:spPr>
          <a:xfrm>
            <a:off x="426075" y="238650"/>
            <a:ext cx="45924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Setting up forces on inclined planes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482" name="Google Shape;482;p50"/>
          <p:cNvSpPr/>
          <p:nvPr/>
        </p:nvSpPr>
        <p:spPr>
          <a:xfrm>
            <a:off x="1771050" y="1864752"/>
            <a:ext cx="5601900" cy="2021700"/>
          </a:xfrm>
          <a:prstGeom prst="rtTriangle">
            <a:avLst/>
          </a:prstGeom>
          <a:solidFill>
            <a:schemeClr val="lt2"/>
          </a:solidFill>
          <a:ln cap="flat" cmpd="sng" w="127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125" lIns="122125" spcFirstLastPara="1" rIns="122125" wrap="square" tIns="12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7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483" name="Google Shape;483;p50"/>
          <p:cNvSpPr/>
          <p:nvPr/>
        </p:nvSpPr>
        <p:spPr>
          <a:xfrm rot="1216192">
            <a:off x="5131697" y="2410611"/>
            <a:ext cx="1546578" cy="92999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125" lIns="122125" spcFirstLastPara="1" rIns="122125" wrap="square" tIns="12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7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484" name="Google Shape;484;p50"/>
          <p:cNvCxnSpPr/>
          <p:nvPr/>
        </p:nvCxnSpPr>
        <p:spPr>
          <a:xfrm>
            <a:off x="5859149" y="2938010"/>
            <a:ext cx="2700" cy="1480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85" name="Google Shape;48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025" y="1721276"/>
            <a:ext cx="1154657" cy="3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100" y="4260250"/>
            <a:ext cx="1424500" cy="4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1475" y="3111026"/>
            <a:ext cx="1060628" cy="3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1825" y="1657475"/>
            <a:ext cx="1350282" cy="389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9" name="Google Shape;489;p50"/>
          <p:cNvCxnSpPr/>
          <p:nvPr/>
        </p:nvCxnSpPr>
        <p:spPr>
          <a:xfrm>
            <a:off x="5846836" y="2963510"/>
            <a:ext cx="916800" cy="32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0" name="Google Shape;490;p50"/>
          <p:cNvCxnSpPr/>
          <p:nvPr/>
        </p:nvCxnSpPr>
        <p:spPr>
          <a:xfrm flipH="1" rot="10800000">
            <a:off x="5874150" y="1916201"/>
            <a:ext cx="419400" cy="104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1" name="Google Shape;491;p50"/>
          <p:cNvCxnSpPr/>
          <p:nvPr/>
        </p:nvCxnSpPr>
        <p:spPr>
          <a:xfrm rot="10800000">
            <a:off x="3212025" y="2938000"/>
            <a:ext cx="1048500" cy="3738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2" name="Google Shape;492;p50"/>
          <p:cNvSpPr txBox="1"/>
          <p:nvPr/>
        </p:nvSpPr>
        <p:spPr>
          <a:xfrm>
            <a:off x="2947725" y="3288550"/>
            <a:ext cx="185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FF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Direction of movement</a:t>
            </a:r>
            <a:endParaRPr sz="1200">
              <a:solidFill>
                <a:srgbClr val="FF00FF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493" name="Google Shape;493;p50"/>
          <p:cNvCxnSpPr/>
          <p:nvPr/>
        </p:nvCxnSpPr>
        <p:spPr>
          <a:xfrm rot="10800000">
            <a:off x="4762050" y="2093800"/>
            <a:ext cx="1084800" cy="84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4" name="Google Shape;494;p50"/>
          <p:cNvSpPr/>
          <p:nvPr/>
        </p:nvSpPr>
        <p:spPr>
          <a:xfrm>
            <a:off x="6348375" y="2748775"/>
            <a:ext cx="1773000" cy="1047300"/>
          </a:xfrm>
          <a:prstGeom prst="ellipse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495" name="Google Shape;495;p50"/>
          <p:cNvSpPr txBox="1"/>
          <p:nvPr/>
        </p:nvSpPr>
        <p:spPr>
          <a:xfrm>
            <a:off x="114950" y="4127175"/>
            <a:ext cx="4903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|F_friction| &gt; 0 → Less than ideal mechanical advantage (we’ll come back to this later)</a:t>
            </a:r>
            <a:endParaRPr b="1" sz="1800">
              <a:solidFill>
                <a:srgbClr val="FF0000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4"/>
          <p:cNvSpPr txBox="1"/>
          <p:nvPr>
            <p:ph idx="4294967295" type="ctrTitle"/>
          </p:nvPr>
        </p:nvSpPr>
        <p:spPr>
          <a:xfrm>
            <a:off x="419250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Event Overview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214578" y="1281028"/>
            <a:ext cx="5646600" cy="369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Hybrid (Test + Build Performance)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Exam mostly on Mechanics (Physics)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Build to find ratio of masses as fast as possible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Different by division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Div B: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Class 1 lever,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Max Mass Ratio: 8-12,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80cm Beam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Div C: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Compound machine,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Max mass ratio: 4-7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40cm Beam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900" y="798713"/>
            <a:ext cx="2773301" cy="3605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1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1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Wedges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502" name="Google Shape;502;p51"/>
          <p:cNvSpPr txBox="1"/>
          <p:nvPr/>
        </p:nvSpPr>
        <p:spPr>
          <a:xfrm>
            <a:off x="496150" y="1315525"/>
            <a:ext cx="4105800" cy="769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Examples: axe head, knives, doorstops, zippers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503" name="Google Shape;503;p51"/>
          <p:cNvSpPr/>
          <p:nvPr/>
        </p:nvSpPr>
        <p:spPr>
          <a:xfrm rot="10800000">
            <a:off x="5919800" y="1592575"/>
            <a:ext cx="2279100" cy="30174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504" name="Google Shape;504;p51"/>
          <p:cNvSpPr/>
          <p:nvPr/>
        </p:nvSpPr>
        <p:spPr>
          <a:xfrm>
            <a:off x="4287925" y="2303500"/>
            <a:ext cx="1094100" cy="774900"/>
          </a:xfrm>
          <a:prstGeom prst="rect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505" name="Google Shape;505;p51"/>
          <p:cNvSpPr/>
          <p:nvPr/>
        </p:nvSpPr>
        <p:spPr>
          <a:xfrm>
            <a:off x="4287925" y="3404025"/>
            <a:ext cx="1094100" cy="774900"/>
          </a:xfrm>
          <a:prstGeom prst="rect">
            <a:avLst/>
          </a:prstGeom>
          <a:noFill/>
          <a:ln cap="flat" cmpd="sng" w="762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506" name="Google Shape;506;p51"/>
          <p:cNvCxnSpPr/>
          <p:nvPr/>
        </p:nvCxnSpPr>
        <p:spPr>
          <a:xfrm flipH="1">
            <a:off x="8244575" y="1588075"/>
            <a:ext cx="54600" cy="3026400"/>
          </a:xfrm>
          <a:prstGeom prst="straightConnector1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7" name="Google Shape;507;p51"/>
          <p:cNvCxnSpPr/>
          <p:nvPr/>
        </p:nvCxnSpPr>
        <p:spPr>
          <a:xfrm>
            <a:off x="5919800" y="1492300"/>
            <a:ext cx="2279100" cy="0"/>
          </a:xfrm>
          <a:prstGeom prst="straightConnector1">
            <a:avLst/>
          </a:prstGeom>
          <a:noFill/>
          <a:ln cap="flat" cmpd="sng" w="762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08" name="Google Shape;50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25" y="2392400"/>
            <a:ext cx="48387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2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2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Wheels and Axles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515" name="Google Shape;515;p52"/>
          <p:cNvSpPr txBox="1"/>
          <p:nvPr/>
        </p:nvSpPr>
        <p:spPr>
          <a:xfrm>
            <a:off x="419250" y="1485700"/>
            <a:ext cx="4169400" cy="1647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 a simple wheel and axle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Note the load and effort can be reversed (invert given IMA equation)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Problem set-up: using ratios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516" name="Google Shape;516;p52"/>
          <p:cNvSpPr/>
          <p:nvPr/>
        </p:nvSpPr>
        <p:spPr>
          <a:xfrm>
            <a:off x="5336275" y="1685800"/>
            <a:ext cx="2124300" cy="212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517" name="Google Shape;517;p52"/>
          <p:cNvSpPr/>
          <p:nvPr/>
        </p:nvSpPr>
        <p:spPr>
          <a:xfrm>
            <a:off x="6050725" y="2381950"/>
            <a:ext cx="695400" cy="7320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518" name="Google Shape;518;p52"/>
          <p:cNvCxnSpPr>
            <a:endCxn id="516" idx="0"/>
          </p:cNvCxnSpPr>
          <p:nvPr/>
        </p:nvCxnSpPr>
        <p:spPr>
          <a:xfrm rot="10800000">
            <a:off x="6398425" y="1685800"/>
            <a:ext cx="22800" cy="1057500"/>
          </a:xfrm>
          <a:prstGeom prst="straightConnector1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9" name="Google Shape;519;p52"/>
          <p:cNvCxnSpPr>
            <a:endCxn id="517" idx="3"/>
          </p:cNvCxnSpPr>
          <p:nvPr/>
        </p:nvCxnSpPr>
        <p:spPr>
          <a:xfrm flipH="1">
            <a:off x="6152564" y="2725051"/>
            <a:ext cx="286800" cy="281700"/>
          </a:xfrm>
          <a:prstGeom prst="straightConnector1">
            <a:avLst/>
          </a:prstGeom>
          <a:noFill/>
          <a:ln cap="flat" cmpd="sng" w="762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0" name="Google Shape;52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081" y="3722250"/>
            <a:ext cx="2124561" cy="6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2"/>
          <p:cNvSpPr/>
          <p:nvPr/>
        </p:nvSpPr>
        <p:spPr>
          <a:xfrm>
            <a:off x="3087625" y="3603367"/>
            <a:ext cx="565200" cy="416100"/>
          </a:xfrm>
          <a:prstGeom prst="rect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522" name="Google Shape;522;p52"/>
          <p:cNvSpPr/>
          <p:nvPr/>
        </p:nvSpPr>
        <p:spPr>
          <a:xfrm>
            <a:off x="3114925" y="4178925"/>
            <a:ext cx="510600" cy="416100"/>
          </a:xfrm>
          <a:prstGeom prst="rect">
            <a:avLst/>
          </a:prstGeom>
          <a:noFill/>
          <a:ln cap="flat" cmpd="sng" w="762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523" name="Google Shape;523;p52"/>
          <p:cNvCxnSpPr>
            <a:stCxn id="517" idx="3"/>
          </p:cNvCxnSpPr>
          <p:nvPr/>
        </p:nvCxnSpPr>
        <p:spPr>
          <a:xfrm flipH="1">
            <a:off x="6120164" y="3006751"/>
            <a:ext cx="32400" cy="96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4" name="Google Shape;524;p52"/>
          <p:cNvCxnSpPr>
            <a:stCxn id="516" idx="7"/>
          </p:cNvCxnSpPr>
          <p:nvPr/>
        </p:nvCxnSpPr>
        <p:spPr>
          <a:xfrm>
            <a:off x="7149478" y="1996897"/>
            <a:ext cx="1414200" cy="120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5" name="Google Shape;525;p52"/>
          <p:cNvSpPr/>
          <p:nvPr/>
        </p:nvSpPr>
        <p:spPr>
          <a:xfrm>
            <a:off x="5743975" y="3862425"/>
            <a:ext cx="695400" cy="48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 Light"/>
                <a:ea typeface="Catamaran Light"/>
                <a:cs typeface="Catamaran Light"/>
                <a:sym typeface="Catamaran Light"/>
              </a:rPr>
              <a:t>load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3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3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Gears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532" name="Google Shape;532;p53"/>
          <p:cNvSpPr txBox="1"/>
          <p:nvPr/>
        </p:nvSpPr>
        <p:spPr>
          <a:xfrm>
            <a:off x="419250" y="1485700"/>
            <a:ext cx="4689000" cy="3401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Type of compound machine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Gear systems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Transmission of torque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Problem set-up: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Use gear tear count to define ratios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Use ratios to solve input/output force or distance problems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Intuition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↑gear A teeth ⇒ ↑ number of rotations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533" name="Google Shape;53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675" y="931350"/>
            <a:ext cx="3390900" cy="3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3"/>
          <p:cNvSpPr txBox="1"/>
          <p:nvPr/>
        </p:nvSpPr>
        <p:spPr>
          <a:xfrm>
            <a:off x="6187175" y="4518825"/>
            <a:ext cx="1947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Image from the Scioly Wiki.</a:t>
            </a:r>
            <a:endParaRPr sz="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4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4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Pulleys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541" name="Google Shape;541;p54"/>
          <p:cNvSpPr txBox="1"/>
          <p:nvPr/>
        </p:nvSpPr>
        <p:spPr>
          <a:xfrm>
            <a:off x="426075" y="1602000"/>
            <a:ext cx="4149300" cy="2232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Single pulley: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class 1 lever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More useful with multiple pulleys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Heuristic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</a:t>
            </a:r>
            <a:b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</a:br>
            <a:b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</a:b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IMA = count the number of supporting lines lifting the load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542" name="Google Shape;54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525" y="1426250"/>
            <a:ext cx="4028097" cy="22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4"/>
          <p:cNvSpPr txBox="1"/>
          <p:nvPr/>
        </p:nvSpPr>
        <p:spPr>
          <a:xfrm>
            <a:off x="6384675" y="3925450"/>
            <a:ext cx="106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Image source</a:t>
            </a:r>
            <a:endParaRPr sz="1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544" name="Google Shape;54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525" y="4027149"/>
            <a:ext cx="3506399" cy="74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5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55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Screws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551" name="Google Shape;551;p55"/>
          <p:cNvSpPr txBox="1"/>
          <p:nvPr/>
        </p:nvSpPr>
        <p:spPr>
          <a:xfrm>
            <a:off x="419250" y="1485700"/>
            <a:ext cx="4520700" cy="1939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Inclined plane wrapped around a cylinder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 := pitch (distance between threads)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 := “radius” of the turn of the screw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Recall: circumference of circle is 2𝝿r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552" name="Google Shape;552;p55"/>
          <p:cNvPicPr preferRelativeResize="0"/>
          <p:nvPr/>
        </p:nvPicPr>
        <p:blipFill rotWithShape="1">
          <a:blip r:embed="rId3">
            <a:alphaModFix/>
          </a:blip>
          <a:srcRect b="22893" l="0" r="0" t="0"/>
          <a:stretch/>
        </p:blipFill>
        <p:spPr>
          <a:xfrm>
            <a:off x="5092350" y="1322400"/>
            <a:ext cx="3781425" cy="25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8024" y="3667349"/>
            <a:ext cx="3048500" cy="8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5"/>
          <p:cNvSpPr txBox="1"/>
          <p:nvPr/>
        </p:nvSpPr>
        <p:spPr>
          <a:xfrm>
            <a:off x="5416175" y="4016000"/>
            <a:ext cx="266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Image from </a:t>
            </a:r>
            <a:r>
              <a:rPr lang="en" sz="1200" u="sng">
                <a:solidFill>
                  <a:schemeClr val="hlink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5"/>
              </a:rPr>
              <a:t>Hyperphysics</a:t>
            </a:r>
            <a:r>
              <a:rPr lang="en"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  <a:endParaRPr sz="1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6"/>
          <p:cNvSpPr/>
          <p:nvPr/>
        </p:nvSpPr>
        <p:spPr>
          <a:xfrm flipH="1">
            <a:off x="-50" y="0"/>
            <a:ext cx="66222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56"/>
          <p:cNvSpPr txBox="1"/>
          <p:nvPr>
            <p:ph idx="4294967295" type="ctrTitle"/>
          </p:nvPr>
        </p:nvSpPr>
        <p:spPr>
          <a:xfrm>
            <a:off x="426075" y="238650"/>
            <a:ext cx="58125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 Generic Problem Types</a:t>
            </a:r>
            <a:endParaRPr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561" name="Google Shape;561;p56"/>
          <p:cNvSpPr txBox="1"/>
          <p:nvPr/>
        </p:nvSpPr>
        <p:spPr>
          <a:xfrm>
            <a:off x="419250" y="1485700"/>
            <a:ext cx="8298900" cy="2878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tamaran Light"/>
              <a:buChar char="●"/>
            </a:pPr>
            <a:r>
              <a:rPr lang="en" sz="25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Calculate mechanical advantage</a:t>
            </a:r>
            <a:endParaRPr sz="25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tamaran Light"/>
              <a:buChar char="○"/>
            </a:pPr>
            <a:r>
              <a:rPr lang="en" sz="25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Comparing ideal MA to actual MA (with friction)</a:t>
            </a:r>
            <a:endParaRPr sz="25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tamaran Light"/>
              <a:buChar char="●"/>
            </a:pPr>
            <a:r>
              <a:rPr lang="en" sz="25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Calculate net force </a:t>
            </a:r>
            <a:endParaRPr sz="25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tamaran Light"/>
              <a:buChar char="○"/>
            </a:pPr>
            <a:r>
              <a:rPr lang="en" sz="25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Calculate </a:t>
            </a:r>
            <a:r>
              <a:rPr b="1" lang="en" sz="2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acceleration</a:t>
            </a:r>
            <a:endParaRPr b="1" sz="25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Q: How does acceleration work with spinning objects?</a:t>
            </a:r>
            <a:endParaRPr b="1" sz="25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7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57"/>
          <p:cNvSpPr txBox="1"/>
          <p:nvPr>
            <p:ph idx="4294967295" type="ctrTitle"/>
          </p:nvPr>
        </p:nvSpPr>
        <p:spPr>
          <a:xfrm>
            <a:off x="422400" y="261750"/>
            <a:ext cx="4592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Rotational Mechanics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568" name="Google Shape;568;p57"/>
          <p:cNvSpPr txBox="1"/>
          <p:nvPr/>
        </p:nvSpPr>
        <p:spPr>
          <a:xfrm>
            <a:off x="422400" y="1257995"/>
            <a:ext cx="8299200" cy="3879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Question: How do kinematics relate to simple machines?</a:t>
            </a:r>
            <a:endParaRPr b="1" sz="2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Char char="●"/>
            </a:pPr>
            <a:r>
              <a:rPr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Special case for rotational kinematics</a:t>
            </a:r>
            <a:endParaRPr sz="2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Char char="○"/>
            </a:pPr>
            <a:r>
              <a:rPr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Describes spinning motion, not straight line movement</a:t>
            </a:r>
            <a:endParaRPr sz="2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Char char="●"/>
            </a:pPr>
            <a:r>
              <a:rPr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Motion</a:t>
            </a:r>
            <a:endParaRPr sz="2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Char char="○"/>
            </a:pPr>
            <a:r>
              <a:rPr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Angle: θ</a:t>
            </a:r>
            <a:endParaRPr sz="2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Char char="○"/>
            </a:pPr>
            <a:r>
              <a:rPr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Angular velocity: </a:t>
            </a:r>
            <a:r>
              <a:rPr lang="en" sz="2000">
                <a:latin typeface="Catamaran"/>
                <a:ea typeface="Catamaran"/>
                <a:cs typeface="Catamaran"/>
                <a:sym typeface="Catamaran"/>
              </a:rPr>
              <a:t>ω</a:t>
            </a:r>
            <a:endParaRPr sz="2000"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Char char="○"/>
            </a:pPr>
            <a:r>
              <a:rPr lang="en" sz="2000">
                <a:latin typeface="Catamaran"/>
                <a:ea typeface="Catamaran"/>
                <a:cs typeface="Catamaran"/>
                <a:sym typeface="Catamaran"/>
              </a:rPr>
              <a:t>Angular acceleration: α</a:t>
            </a:r>
            <a:endParaRPr sz="2000"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Char char="●"/>
            </a:pPr>
            <a:r>
              <a:rPr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Forces</a:t>
            </a:r>
            <a:endParaRPr sz="2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Char char="○"/>
            </a:pPr>
            <a:r>
              <a:rPr lang="en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Torque: </a:t>
            </a:r>
            <a:r>
              <a:rPr lang="en" sz="2000">
                <a:latin typeface="Catamaran"/>
                <a:ea typeface="Catamaran"/>
                <a:cs typeface="Catamaran"/>
                <a:sym typeface="Catamaran"/>
              </a:rPr>
              <a:t>τ</a:t>
            </a:r>
            <a:endParaRPr sz="20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atamaran"/>
                <a:ea typeface="Catamaran"/>
                <a:cs typeface="Catamaran"/>
                <a:sym typeface="Catamaran"/>
              </a:rPr>
              <a:t>Relationship to translational kinematics: </a:t>
            </a:r>
            <a:endParaRPr b="1" sz="20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tamaran"/>
                <a:ea typeface="Catamaran"/>
                <a:cs typeface="Catamaran"/>
                <a:sym typeface="Catamaran"/>
              </a:rPr>
              <a:t>v = rω						Δs = r Δθ						a = rɑ</a:t>
            </a:r>
            <a:endParaRPr sz="2000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8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58"/>
          <p:cNvSpPr txBox="1"/>
          <p:nvPr>
            <p:ph idx="4294967295" type="ctrTitle"/>
          </p:nvPr>
        </p:nvSpPr>
        <p:spPr>
          <a:xfrm>
            <a:off x="419250" y="261750"/>
            <a:ext cx="4592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Rotational mechanics</a:t>
            </a:r>
            <a:endParaRPr sz="1900">
              <a:solidFill>
                <a:schemeClr val="lt1"/>
              </a:solidFill>
            </a:endParaRPr>
          </a:p>
        </p:txBody>
      </p:sp>
      <p:graphicFrame>
        <p:nvGraphicFramePr>
          <p:cNvPr id="575" name="Google Shape;575;p58"/>
          <p:cNvGraphicFramePr/>
          <p:nvPr/>
        </p:nvGraphicFramePr>
        <p:xfrm>
          <a:off x="952500" y="155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{92C4902C-8C60-4C6B-9D87-C8ADFB5DFCF9}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Translational</a:t>
                      </a:r>
                      <a:endParaRPr b="1" sz="19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Rotational</a:t>
                      </a:r>
                      <a:endParaRPr b="1" sz="19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F = ma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τ = Iα (= Fr)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v = v₀ + a t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ω = ω₀ + α t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Δx = ½ (v₀ + v) t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Δθ = ½ (ω₀ + ω)t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Δx = v₀t + ½ a t²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Δθ = ω₀ t + ½ α t²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v² = v₀² + 2 a Δx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ω² = ω₀² + 2 α Δx</a:t>
                      </a:r>
                      <a:endParaRPr sz="1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9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59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What is I?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582" name="Google Shape;582;p59"/>
          <p:cNvSpPr txBox="1"/>
          <p:nvPr/>
        </p:nvSpPr>
        <p:spPr>
          <a:xfrm>
            <a:off x="419250" y="1485700"/>
            <a:ext cx="8298900" cy="3109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 := moment of Inertia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“Mass” analogue in rotational kinematics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Relevant formulas: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graphicFrame>
        <p:nvGraphicFramePr>
          <p:cNvPr id="583" name="Google Shape;583;p59"/>
          <p:cNvGraphicFramePr/>
          <p:nvPr/>
        </p:nvGraphicFramePr>
        <p:xfrm>
          <a:off x="952500" y="253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{92C4902C-8C60-4C6B-9D87-C8ADFB5DFCF9}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Cylinder or disk, symmetry axis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"/>
                        <a:t>Pulleys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"/>
                        <a:t>Wheel and axle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 = ½ MR², R := radius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Rod around non-center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"/>
                        <a:t>Lever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 = ⅓ ML², L := length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Point mass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 = Mr², r := distance from axis of rotation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0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60"/>
          <p:cNvSpPr txBox="1"/>
          <p:nvPr>
            <p:ph idx="4294967295" type="ctrTitle"/>
          </p:nvPr>
        </p:nvSpPr>
        <p:spPr>
          <a:xfrm>
            <a:off x="426075" y="238650"/>
            <a:ext cx="45924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</a:rPr>
              <a:t>Ideal versus actual MA</a:t>
            </a:r>
            <a:endParaRPr sz="31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590" name="Google Shape;590;p60"/>
          <p:cNvSpPr txBox="1"/>
          <p:nvPr/>
        </p:nvSpPr>
        <p:spPr>
          <a:xfrm>
            <a:off x="419250" y="1485700"/>
            <a:ext cx="8298900" cy="369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Recall: friction acts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against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direction of motion – loss of energy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AMA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:= actual mechanical advantage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IMA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:= ideal mechanical advantage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Example problem types: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Given the efficiency, calculate the actual force needed to do </a:t>
            </a:r>
            <a:r>
              <a:rPr i="1"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X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amount of work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Given the output force and some input force, calculate the efficiency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Given the coefficient of friction, calculate the efficiency of the system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591" name="Google Shape;59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3512" y="2861487"/>
            <a:ext cx="3230375" cy="9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8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/>
          <p:nvPr/>
        </p:nvSpPr>
        <p:spPr>
          <a:xfrm flipH="1" rot="-5400000">
            <a:off x="3281200" y="-725975"/>
            <a:ext cx="2581500" cy="6159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 txBox="1"/>
          <p:nvPr>
            <p:ph type="title"/>
          </p:nvPr>
        </p:nvSpPr>
        <p:spPr>
          <a:xfrm>
            <a:off x="2591890" y="2044975"/>
            <a:ext cx="364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BASIC MATH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25"/>
          <p:cNvSpPr/>
          <p:nvPr/>
        </p:nvSpPr>
        <p:spPr>
          <a:xfrm rot="907670">
            <a:off x="2891024" y="-1509326"/>
            <a:ext cx="7260506" cy="2438868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59" name="Google Shape;159;p25"/>
          <p:cNvSpPr/>
          <p:nvPr/>
        </p:nvSpPr>
        <p:spPr>
          <a:xfrm rot="-912666">
            <a:off x="3806188" y="4592478"/>
            <a:ext cx="7260569" cy="2438652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1"/>
          <p:cNvSpPr/>
          <p:nvPr/>
        </p:nvSpPr>
        <p:spPr>
          <a:xfrm flipH="1">
            <a:off x="-100" y="0"/>
            <a:ext cx="4568700" cy="66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61"/>
          <p:cNvSpPr/>
          <p:nvPr/>
        </p:nvSpPr>
        <p:spPr>
          <a:xfrm>
            <a:off x="4568700" y="669700"/>
            <a:ext cx="4568700" cy="222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61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Yes, Saturn is the ringed one. This planet is a gas giant, and it’s composed mostly of hydrogen and helium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9" name="Google Shape;599;p61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SUBWAY STATIONS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0" name="Google Shape;600;p61"/>
          <p:cNvSpPr txBox="1"/>
          <p:nvPr>
            <p:ph type="ctrTitle"/>
          </p:nvPr>
        </p:nvSpPr>
        <p:spPr>
          <a:xfrm>
            <a:off x="848700" y="66970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Rules Manuals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601" name="Google Shape;601;p61"/>
          <p:cNvSpPr/>
          <p:nvPr/>
        </p:nvSpPr>
        <p:spPr>
          <a:xfrm>
            <a:off x="0" y="2915700"/>
            <a:ext cx="4568700" cy="222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61"/>
          <p:cNvSpPr txBox="1"/>
          <p:nvPr>
            <p:ph type="ctrTitle"/>
          </p:nvPr>
        </p:nvSpPr>
        <p:spPr>
          <a:xfrm>
            <a:off x="171700" y="0"/>
            <a:ext cx="46167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Additional Resources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603" name="Google Shape;603;p61"/>
          <p:cNvSpPr txBox="1"/>
          <p:nvPr>
            <p:ph type="ctrTitle"/>
          </p:nvPr>
        </p:nvSpPr>
        <p:spPr>
          <a:xfrm>
            <a:off x="5385900" y="66970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Machines Wiki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604" name="Google Shape;604;p61"/>
          <p:cNvSpPr txBox="1"/>
          <p:nvPr>
            <p:ph type="ctrTitle"/>
          </p:nvPr>
        </p:nvSpPr>
        <p:spPr>
          <a:xfrm>
            <a:off x="156875" y="2943825"/>
            <a:ext cx="42921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Science Olympiad Test Archive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605" name="Google Shape;605;p61"/>
          <p:cNvSpPr txBox="1"/>
          <p:nvPr>
            <p:ph type="ctrTitle"/>
          </p:nvPr>
        </p:nvSpPr>
        <p:spPr>
          <a:xfrm>
            <a:off x="5385900" y="300660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Kinematics Examples and Math</a:t>
            </a:r>
            <a:endParaRPr sz="1700"/>
          </a:p>
        </p:txBody>
      </p:sp>
      <p:sp>
        <p:nvSpPr>
          <p:cNvPr id="606" name="Google Shape;606;p61"/>
          <p:cNvSpPr txBox="1"/>
          <p:nvPr>
            <p:ph type="ctrTitle"/>
          </p:nvPr>
        </p:nvSpPr>
        <p:spPr>
          <a:xfrm>
            <a:off x="398075" y="2316150"/>
            <a:ext cx="1397400" cy="4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Division B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607" name="Google Shape;607;p61"/>
          <p:cNvSpPr txBox="1"/>
          <p:nvPr>
            <p:ph type="ctrTitle"/>
          </p:nvPr>
        </p:nvSpPr>
        <p:spPr>
          <a:xfrm>
            <a:off x="2691675" y="2316150"/>
            <a:ext cx="1397400" cy="4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Division C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608" name="Google Shape;608;p61" title="frame (7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00" y="1225325"/>
            <a:ext cx="1206150" cy="120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609" name="Google Shape;609;p61" title="frame (8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7300" y="1189575"/>
            <a:ext cx="1206150" cy="12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61" title="frame (9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6411" y="1254025"/>
            <a:ext cx="1473275" cy="14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61" title="frame (10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4225" y="3588525"/>
            <a:ext cx="1397400" cy="139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612" name="Google Shape;612;p61" title="frame (11).png"/>
          <p:cNvPicPr preferRelativeResize="0"/>
          <p:nvPr/>
        </p:nvPicPr>
        <p:blipFill rotWithShape="1">
          <a:blip r:embed="rId7">
            <a:alphaModFix/>
          </a:blip>
          <a:srcRect b="8" l="0" r="0" t="10095"/>
          <a:stretch/>
        </p:blipFill>
        <p:spPr>
          <a:xfrm>
            <a:off x="6002138" y="3588525"/>
            <a:ext cx="1638825" cy="14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62"/>
          <p:cNvPicPr preferRelativeResize="0"/>
          <p:nvPr/>
        </p:nvPicPr>
        <p:blipFill rotWithShape="1">
          <a:blip r:embed="rId3">
            <a:alphaModFix/>
          </a:blip>
          <a:srcRect b="0" l="12212" r="12212" t="0"/>
          <a:stretch/>
        </p:blipFill>
        <p:spPr>
          <a:xfrm>
            <a:off x="3981435" y="0"/>
            <a:ext cx="516255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62"/>
          <p:cNvSpPr/>
          <p:nvPr/>
        </p:nvSpPr>
        <p:spPr>
          <a:xfrm rot="5400000">
            <a:off x="1428875" y="205200"/>
            <a:ext cx="3358800" cy="50265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62"/>
          <p:cNvSpPr txBox="1"/>
          <p:nvPr>
            <p:ph type="ctrTitle"/>
          </p:nvPr>
        </p:nvSpPr>
        <p:spPr>
          <a:xfrm>
            <a:off x="1201075" y="837175"/>
            <a:ext cx="260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THANKS!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620" name="Google Shape;620;p62"/>
          <p:cNvSpPr/>
          <p:nvPr/>
        </p:nvSpPr>
        <p:spPr>
          <a:xfrm>
            <a:off x="4582622" y="3122649"/>
            <a:ext cx="345674" cy="346056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621" name="Google Shape;621;p62"/>
          <p:cNvGrpSpPr/>
          <p:nvPr/>
        </p:nvGrpSpPr>
        <p:grpSpPr>
          <a:xfrm>
            <a:off x="4582431" y="2545611"/>
            <a:ext cx="346056" cy="345674"/>
            <a:chOff x="3303268" y="3817349"/>
            <a:chExt cx="346056" cy="345674"/>
          </a:xfrm>
        </p:grpSpPr>
        <p:sp>
          <p:nvSpPr>
            <p:cNvPr id="622" name="Google Shape;622;p62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23" name="Google Shape;623;p62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24" name="Google Shape;624;p62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25" name="Google Shape;625;p62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26" name="Google Shape;626;p62"/>
          <p:cNvGrpSpPr/>
          <p:nvPr/>
        </p:nvGrpSpPr>
        <p:grpSpPr>
          <a:xfrm>
            <a:off x="4582447" y="1968549"/>
            <a:ext cx="346024" cy="345674"/>
            <a:chOff x="4201447" y="3817349"/>
            <a:chExt cx="346024" cy="345674"/>
          </a:xfrm>
        </p:grpSpPr>
        <p:sp>
          <p:nvSpPr>
            <p:cNvPr id="627" name="Google Shape;627;p62"/>
            <p:cNvSpPr/>
            <p:nvPr/>
          </p:nvSpPr>
          <p:spPr>
            <a:xfrm>
              <a:off x="4201447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28" name="Google Shape;628;p62"/>
            <p:cNvSpPr/>
            <p:nvPr/>
          </p:nvSpPr>
          <p:spPr>
            <a:xfrm>
              <a:off x="4271569" y="3904531"/>
              <a:ext cx="227394" cy="185728"/>
            </a:xfrm>
            <a:custGeom>
              <a:rect b="b" l="l" r="r" t="t"/>
              <a:pathLst>
                <a:path extrusionOk="0" h="5835" w="7144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6"/>
          <p:cNvSpPr txBox="1"/>
          <p:nvPr>
            <p:ph idx="4294967295" type="ctrTitle"/>
          </p:nvPr>
        </p:nvSpPr>
        <p:spPr>
          <a:xfrm>
            <a:off x="426075" y="238650"/>
            <a:ext cx="56397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Basic Trig Crash Course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422550" y="1205723"/>
            <a:ext cx="8298900" cy="6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Picture a right triangle</a:t>
            </a:r>
            <a:endParaRPr b="1" sz="2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Angles add up to 180 degrees, or pi radians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Let the angle x be the angle of interest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Sin(x) = Opposite⁄Hypotenuse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Cos(x) = Adjacent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⁄Hypotenuse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Tan(x) = Opposite⁄Adjacent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And similarly, arcsin, arccos, and arctan are the inverses of these functions</a:t>
            </a:r>
            <a:endParaRPr sz="20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arcsin(Opposite⁄Hypotenuse) = x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arccos(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Adjacent⁄Hypotenuse) = x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arctan(Opposite⁄Adjacent) = x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 same can be done of the angle with the angle 90-x! Because the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angle of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interest changes, the adjacent and opposite sides flip and the same thing applies!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67" name="Google Shape;167;p26"/>
          <p:cNvSpPr/>
          <p:nvPr/>
        </p:nvSpPr>
        <p:spPr>
          <a:xfrm rot="10800000">
            <a:off x="5356549" y="1731550"/>
            <a:ext cx="3083400" cy="1423800"/>
          </a:xfrm>
          <a:prstGeom prst="rtTriangl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5797650" y="1718775"/>
            <a:ext cx="89800" cy="205225"/>
          </a:xfrm>
          <a:custGeom>
            <a:rect b="b" l="l" r="r" t="t"/>
            <a:pathLst>
              <a:path extrusionOk="0" h="8209" w="3592">
                <a:moveTo>
                  <a:pt x="3592" y="0"/>
                </a:moveTo>
                <a:cubicBezTo>
                  <a:pt x="3592" y="2987"/>
                  <a:pt x="2113" y="6098"/>
                  <a:pt x="0" y="8209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Google Shape;169;p26"/>
          <p:cNvSpPr/>
          <p:nvPr/>
        </p:nvSpPr>
        <p:spPr>
          <a:xfrm>
            <a:off x="8221086" y="1737525"/>
            <a:ext cx="257200" cy="251075"/>
          </a:xfrm>
          <a:custGeom>
            <a:rect b="b" l="l" r="r" t="t"/>
            <a:pathLst>
              <a:path extrusionOk="0" h="10043" w="10288">
                <a:moveTo>
                  <a:pt x="1078" y="0"/>
                </a:moveTo>
                <a:cubicBezTo>
                  <a:pt x="1078" y="2934"/>
                  <a:pt x="-969" y="6351"/>
                  <a:pt x="659" y="8792"/>
                </a:cubicBezTo>
                <a:cubicBezTo>
                  <a:pt x="2441" y="11462"/>
                  <a:pt x="7079" y="8792"/>
                  <a:pt x="10289" y="879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Google Shape;170;p26"/>
          <p:cNvSpPr txBox="1"/>
          <p:nvPr/>
        </p:nvSpPr>
        <p:spPr>
          <a:xfrm>
            <a:off x="5906750" y="1643325"/>
            <a:ext cx="257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x</a:t>
            </a:r>
            <a:endParaRPr sz="16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5964976" y="2449453"/>
            <a:ext cx="1445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Hypotenuse</a:t>
            </a:r>
            <a:endParaRPr sz="16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8352676" y="2202851"/>
            <a:ext cx="791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Opposite</a:t>
            </a:r>
            <a:endParaRPr sz="13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6248826" y="1256328"/>
            <a:ext cx="1445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Adjacent</a:t>
            </a:r>
            <a:endParaRPr sz="16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 txBox="1"/>
          <p:nvPr>
            <p:ph idx="4294967295" type="ctrTitle"/>
          </p:nvPr>
        </p:nvSpPr>
        <p:spPr>
          <a:xfrm>
            <a:off x="426075" y="238650"/>
            <a:ext cx="56397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Applying Trig to Vectors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422550" y="1205723"/>
            <a:ext cx="8298900" cy="6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vector is a quantity with magnitude and direction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This vector is in 2-D plane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Can be represented in 2 ways: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Length and angle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x-component and y-component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 can switch between the two forms with trig!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sin(</a:t>
            </a: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ፀ) =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⁄v =&gt; y = v*sin(</a:t>
            </a: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ፀ)</a:t>
            </a:r>
            <a:endParaRPr sz="16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cos(</a:t>
            </a: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ፀ) =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x⁄v =&gt; x = v*cos(</a:t>
            </a: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ፀ)</a:t>
            </a:r>
            <a:endParaRPr sz="16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tan(</a:t>
            </a: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ፀ) =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y⁄x =&gt; y = x*sin(</a:t>
            </a: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ፀ)</a:t>
            </a:r>
            <a:endParaRPr sz="16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And conversely…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V = sqrt(x^2 + y^2)      (Pythagorean Theorem)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tan(</a:t>
            </a: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ፀ) =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y⁄x =&gt; </a:t>
            </a: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ፀ = arctan(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y⁄x)      (Inverting the tan function)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	Ta-dah!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81" name="Google Shape;181;p27"/>
          <p:cNvSpPr/>
          <p:nvPr/>
        </p:nvSpPr>
        <p:spPr>
          <a:xfrm flipH="1">
            <a:off x="5356550" y="1245575"/>
            <a:ext cx="3006600" cy="1381800"/>
          </a:xfrm>
          <a:prstGeom prst="rtTriangl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82" name="Google Shape;182;p27"/>
          <p:cNvSpPr/>
          <p:nvPr/>
        </p:nvSpPr>
        <p:spPr>
          <a:xfrm rot="-1870619">
            <a:off x="5797650" y="2409601"/>
            <a:ext cx="89803" cy="205232"/>
          </a:xfrm>
          <a:custGeom>
            <a:rect b="b" l="l" r="r" t="t"/>
            <a:pathLst>
              <a:path extrusionOk="0" h="8209" w="3592">
                <a:moveTo>
                  <a:pt x="3592" y="0"/>
                </a:moveTo>
                <a:cubicBezTo>
                  <a:pt x="3592" y="2987"/>
                  <a:pt x="2113" y="6098"/>
                  <a:pt x="0" y="8209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Google Shape;183;p27"/>
          <p:cNvSpPr/>
          <p:nvPr/>
        </p:nvSpPr>
        <p:spPr>
          <a:xfrm rot="5400000">
            <a:off x="8109011" y="2373225"/>
            <a:ext cx="257200" cy="251075"/>
          </a:xfrm>
          <a:custGeom>
            <a:rect b="b" l="l" r="r" t="t"/>
            <a:pathLst>
              <a:path extrusionOk="0" h="10043" w="10288">
                <a:moveTo>
                  <a:pt x="1078" y="0"/>
                </a:moveTo>
                <a:cubicBezTo>
                  <a:pt x="1078" y="2934"/>
                  <a:pt x="-969" y="6351"/>
                  <a:pt x="659" y="8792"/>
                </a:cubicBezTo>
                <a:cubicBezTo>
                  <a:pt x="2441" y="11462"/>
                  <a:pt x="7079" y="8792"/>
                  <a:pt x="10289" y="879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Google Shape;184;p27"/>
          <p:cNvSpPr txBox="1"/>
          <p:nvPr/>
        </p:nvSpPr>
        <p:spPr>
          <a:xfrm>
            <a:off x="5885878" y="2229625"/>
            <a:ext cx="363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ፀ</a:t>
            </a:r>
            <a:endParaRPr sz="16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6311467" y="1528397"/>
            <a:ext cx="1445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V</a:t>
            </a:r>
            <a:endParaRPr sz="16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8464350" y="1745975"/>
            <a:ext cx="257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</a:t>
            </a:r>
            <a:endParaRPr sz="13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6731301" y="2627375"/>
            <a:ext cx="25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x</a:t>
            </a:r>
            <a:endParaRPr sz="16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188" name="Google Shape;188;p27"/>
          <p:cNvCxnSpPr>
            <a:stCxn id="181" idx="4"/>
            <a:endCxn id="181" idx="0"/>
          </p:cNvCxnSpPr>
          <p:nvPr/>
        </p:nvCxnSpPr>
        <p:spPr>
          <a:xfrm flipH="1" rot="10800000">
            <a:off x="5356550" y="1245575"/>
            <a:ext cx="3006600" cy="138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8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/>
          <p:nvPr/>
        </p:nvSpPr>
        <p:spPr>
          <a:xfrm flipH="1" rot="-5400000">
            <a:off x="3281200" y="-725975"/>
            <a:ext cx="2581500" cy="6159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8"/>
          <p:cNvSpPr txBox="1"/>
          <p:nvPr>
            <p:ph type="title"/>
          </p:nvPr>
        </p:nvSpPr>
        <p:spPr>
          <a:xfrm>
            <a:off x="3200250" y="1680125"/>
            <a:ext cx="314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BASIC MECHANICS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6" name="Google Shape;196;p28"/>
          <p:cNvSpPr/>
          <p:nvPr/>
        </p:nvSpPr>
        <p:spPr>
          <a:xfrm rot="907670">
            <a:off x="2891024" y="-1509326"/>
            <a:ext cx="7260506" cy="2438868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97" name="Google Shape;197;p28"/>
          <p:cNvSpPr/>
          <p:nvPr/>
        </p:nvSpPr>
        <p:spPr>
          <a:xfrm rot="-912666">
            <a:off x="3806188" y="4592478"/>
            <a:ext cx="7260569" cy="2438652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9"/>
          <p:cNvSpPr txBox="1"/>
          <p:nvPr>
            <p:ph idx="4294967295" type="ctrTitle"/>
          </p:nvPr>
        </p:nvSpPr>
        <p:spPr>
          <a:xfrm>
            <a:off x="426075" y="238650"/>
            <a:ext cx="53985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Kinematics!</a:t>
            </a:r>
            <a:endParaRPr sz="30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419250" y="1245575"/>
            <a:ext cx="8298900" cy="4279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x is position, measured in [m]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v is velocity(speed), the change in position [m/s]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is acceleration, the change in velocity over time [m/s^2]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Naturally, we have that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What if velocity also changes? Then, we know that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Using </a:t>
            </a:r>
            <a:r>
              <a:rPr lang="en" sz="7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(calculus)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we can determine that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It can also be determined that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 can apply this to any object in a simple system, and approximate complicated systems really well!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→ these equations allow for solving of position, velocity, and acceleration for any moment in time during motion of an object.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05" name="Google Shape;205;p29" title="Screenshot 2025-12-22 at 11.45.2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950" y="2272875"/>
            <a:ext cx="1145525" cy="2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 title="Screenshot 2025-12-22 at 11.46.0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9650" y="2499925"/>
            <a:ext cx="1342921" cy="2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 title="Screenshot 2025-12-22 at 11.47.31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1019" y="2781288"/>
            <a:ext cx="1724557" cy="2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 title="Screenshot 2025-12-22 at 11.48.13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1625" y="3087125"/>
            <a:ext cx="1610090" cy="2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0"/>
          <p:cNvSpPr txBox="1"/>
          <p:nvPr>
            <p:ph idx="4294967295" type="ctrTitle"/>
          </p:nvPr>
        </p:nvSpPr>
        <p:spPr>
          <a:xfrm>
            <a:off x="237668" y="238650"/>
            <a:ext cx="58332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Forces &amp; System Equilibrium</a:t>
            </a:r>
            <a:endParaRPr sz="30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419250" y="1339775"/>
            <a:ext cx="8298900" cy="369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force is something that changes the system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It is measured in Newtons, or [kg*m/s^2]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Changes the speed of something -&gt; affects acceleration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Forces add up! Hence we can calculate a total force (and total acceleration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When the system does not move, this means that                 and so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(When adding forces(vectors), break them down into their xy components, add them in their respective dimensions, and transform back to overall vector form)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 inverse is true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Allows us to solve static systems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Prime example of a force: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16" name="Google Shape;216;p30" title="Screenshot 2025-12-23 at 12.00.1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415" y="1339775"/>
            <a:ext cx="1751410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 title="Screenshot 2025-12-23 at 12.01.46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5550" y="2875625"/>
            <a:ext cx="768700" cy="3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 title="Screenshot 2025-12-23 at 12.04.23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9125" y="2867325"/>
            <a:ext cx="1889906" cy="3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 title="Screenshot 2025-12-23 at 12.06.29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1525" y="4636375"/>
            <a:ext cx="977011" cy="34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alanced See-saw, a typical first class lever machine | Download  Scientific Diagram" id="220" name="Google Shape;22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06775" y="3821050"/>
            <a:ext cx="2710975" cy="10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0" title="Screenshot 2025-12-23 at 12.33.26 A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8752" y="171125"/>
            <a:ext cx="2369400" cy="99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 title="Screenshot 2025-12-23 at 12.35.39 AM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28350" y="1339775"/>
            <a:ext cx="1353270" cy="9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